
<file path=[Content_Types].xml><?xml version="1.0" encoding="utf-8"?>
<Types xmlns="http://schemas.openxmlformats.org/package/2006/content-types">
  <Override PartName="/customXml/itemProps2.xml" ContentType="application/vnd.openxmlformats-officedocument.customXmlProperties+xml"/>
  <Override PartName="/customXml/itemProps3.xml" ContentType="application/vnd.openxmlformats-officedocument.customXmlProperties+xml"/>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2.xml" ContentType="application/vnd.openxmlformats-officedocument.presentationml.notesSlide+xml"/>
  <Override PartName="/ppt/notesSlides/notesSlide3.xml" ContentType="application/vnd.openxmlformats-officedocument.presentationml.notesSlid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Default Extension="fntdata" ContentType="application/x-fontdata"/>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docProps/custom.xml" ContentType="application/vnd.openxmlformats-officedocument.custom-propertie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16"/>
  </p:notesMasterIdLst>
  <p:sldIdLst>
    <p:sldId id="258" r:id="rId5"/>
    <p:sldId id="484" r:id="rId6"/>
    <p:sldId id="503" r:id="rId7"/>
    <p:sldId id="497" r:id="rId8"/>
    <p:sldId id="512" r:id="rId9"/>
    <p:sldId id="513" r:id="rId10"/>
    <p:sldId id="499" r:id="rId11"/>
    <p:sldId id="500" r:id="rId12"/>
    <p:sldId id="514" r:id="rId13"/>
    <p:sldId id="375" r:id="rId14"/>
    <p:sldId id="517" r:id="rId15"/>
  </p:sldIdLst>
  <p:sldSz cx="9144000" cy="6858000" type="screen4x3"/>
  <p:notesSz cx="6858000" cy="9144000"/>
  <p:embeddedFontLst>
    <p:embeddedFont>
      <p:font typeface="Calibri" pitchFamily="34" charset="0"/>
      <p:regular r:id="rId17"/>
      <p:bold r:id="rId18"/>
      <p:italic r:id="rId19"/>
      <p:boldItalic r:id="rId20"/>
    </p:embeddedFont>
    <p:embeddedFont>
      <p:font typeface="Calibri Light" pitchFamily="34" charset="0"/>
      <p:regular r:id="rId21"/>
      <p: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900"/>
    <a:srgbClr val="FFFFFF"/>
    <a:srgbClr val="008000"/>
  </p:clrMru>
</p:presentationPr>
</file>

<file path=ppt/tableStyles.xml><?xml version="1.0" encoding="utf-8"?>
<a:tblStyleLst xmlns:a="http://schemas.openxmlformats.org/drawingml/2006/main" def="{FACDA79A-D00D-40AD-9729-6EDB1091C2EC}">
  <a:tblStyle styleId="{FACDA79A-D00D-40AD-9729-6EDB1091C2EC}"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583" autoAdjust="0"/>
    <p:restoredTop sz="93647" autoAdjust="0"/>
  </p:normalViewPr>
  <p:slideViewPr>
    <p:cSldViewPr>
      <p:cViewPr varScale="1">
        <p:scale>
          <a:sx n="107" d="100"/>
          <a:sy n="107" d="100"/>
        </p:scale>
        <p:origin x="-1115" y="-4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2.fntdata"/><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font" Target="fonts/font5.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1.fntdata"/><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font" Target="fonts/font3.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6.fntdata"/></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aa397a42ba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4" name="Google Shape;134;gaa397a42ba_0_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lnSpcReduction="20000"/>
          </a:bodyPr>
          <a:lstStyle/>
          <a:p>
            <a:pPr>
              <a:buNone/>
            </a:pPr>
            <a:r>
              <a:rPr lang="en-US" sz="1100" b="0" i="1" u="none" strike="noStrike" cap="none" dirty="0" smtClean="0">
                <a:solidFill>
                  <a:srgbClr val="000000"/>
                </a:solidFill>
                <a:latin typeface="Arial"/>
                <a:ea typeface="Arial"/>
                <a:cs typeface="Arial"/>
                <a:sym typeface="Arial"/>
              </a:rPr>
              <a:t>The current project worked closely with all involved parties, namely the Regional Coordination Group Mediterranean &amp; Black Sea, Member States of the marine region, survey coordination groups, JRC, DG MARE, other MARE/2020/08 regional grants, end users, RDBES. The outcome - RDBFIS – satisfies all identified needs expressed so far to the extent possible, while, proposing options and functionalities that could bring added value to the core tasks of the regional database Mediterranean and Black Seas. DG MARE considers that the product of the regional grant RDBFIS forms a solid basis for setting up a regional database.</a:t>
            </a:r>
            <a:endParaRPr lang="el-G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457200" marR="0" indent="-29845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1" u="none" strike="noStrike" cap="none" dirty="0" smtClean="0">
                <a:solidFill>
                  <a:srgbClr val="000000"/>
                </a:solidFill>
                <a:latin typeface="Arial"/>
                <a:ea typeface="Arial"/>
                <a:cs typeface="Arial"/>
                <a:sym typeface="Arial"/>
              </a:rPr>
              <a:t>The turning point of this end product will be the population of the database with data coming from the Member States of the marine region and the use of RDBFIS by Member States to respond to standard DG MARE data calls and other recurrent requests and reporting obligations. RDBFIS will be further developed under the Framework Contract Mediterranean and Black Seas (EASME/2020/OP/0021). More concretely, specific Contract N°04 - CINEA/EMFAF/2021/3.1.2/03/SC04/SI2.881222 – ‘Hosting, maintenance and further development of the regional database for the Mediterranean and the Black Sea’, implementing the framework contract, is expected to ensure the necessary follow up for the next two years”. </a:t>
            </a:r>
            <a:endParaRPr lang="el-GR" sz="1100" b="0" i="0" u="none" strike="noStrike" cap="none" dirty="0" smtClean="0">
              <a:solidFill>
                <a:srgbClr val="000000"/>
              </a:solidFill>
              <a:latin typeface="Arial"/>
              <a:ea typeface="Arial"/>
              <a:cs typeface="Arial"/>
              <a:sym typeface="Arial"/>
            </a:endParaRPr>
          </a:p>
          <a:p>
            <a:pPr>
              <a:buNone/>
            </a:pPr>
            <a:endParaRPr lang="el-G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457200" marR="0" indent="-29845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1" u="none" strike="noStrike" cap="none" dirty="0" smtClean="0">
                <a:solidFill>
                  <a:srgbClr val="000000"/>
                </a:solidFill>
                <a:latin typeface="Arial"/>
                <a:ea typeface="Arial"/>
                <a:cs typeface="Arial"/>
                <a:sym typeface="Arial"/>
              </a:rPr>
              <a:t>The turning point of this end product will be the population of the database with data coming from the Member States of the marine region and the use of RDBFIS by Member States to respond to standard DG MARE data calls and other recurrent requests and reporting obligations. RDBFIS will be further developed under the Framework Contract Mediterranean and Black Seas (EASME/2020/OP/0021). More concretely, specific Contract N°04 - CINEA/EMFAF/2021/3.1.2/03/SC04/SI2.881222 – ‘Hosting, maintenance and further development of the regional database for the Mediterranean and the Black Sea’, implementing the framework contract, is expected to ensure the necessary follow up for the next two years”. </a:t>
            </a:r>
            <a:endParaRPr lang="el-GR" sz="1100" b="0" i="0" u="none" strike="noStrike" cap="none" dirty="0" smtClean="0">
              <a:solidFill>
                <a:srgbClr val="000000"/>
              </a:solidFill>
              <a:latin typeface="Arial"/>
              <a:ea typeface="Arial"/>
              <a:cs typeface="Arial"/>
              <a:sym typeface="Arial"/>
            </a:endParaRPr>
          </a:p>
          <a:p>
            <a:pPr>
              <a:buNone/>
            </a:pPr>
            <a:endParaRPr lang="el-G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457200" marR="0" indent="-29845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1" u="none" strike="noStrike" cap="none" dirty="0" smtClean="0">
                <a:solidFill>
                  <a:srgbClr val="000000"/>
                </a:solidFill>
                <a:latin typeface="Arial"/>
                <a:ea typeface="Arial"/>
                <a:cs typeface="Arial"/>
                <a:sym typeface="Arial"/>
              </a:rPr>
              <a:t>The turning point of this end product will be the population of the database with data coming from the Member States of the marine region and the use of RDBFIS by Member States to respond to standard DG MARE data calls and other recurrent requests and reporting obligations. RDBFIS will be further developed under the Framework Contract Mediterranean and Black Seas (EASME/2020/OP/0021). More concretely, specific Contract N°04 - CINEA/EMFAF/2021/3.1.2/03/SC04/SI2.881222 – ‘Hosting, maintenance and further development of the regional database for the Mediterranean and the Black Sea’, implementing the framework contract, is expected to ensure the necessary follow up for the next two years”. </a:t>
            </a:r>
            <a:endParaRPr lang="el-GR" sz="1100" b="0" i="0" u="none" strike="noStrike" cap="none" dirty="0" smtClean="0">
              <a:solidFill>
                <a:srgbClr val="000000"/>
              </a:solidFill>
              <a:latin typeface="Arial"/>
              <a:ea typeface="Arial"/>
              <a:cs typeface="Arial"/>
              <a:sym typeface="Arial"/>
            </a:endParaRPr>
          </a:p>
          <a:p>
            <a:pPr>
              <a:buNone/>
            </a:pPr>
            <a:endParaRPr lang="el-G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685800" y="2130428"/>
            <a:ext cx="7772400" cy="14700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371600" y="3886200"/>
            <a:ext cx="6400800" cy="1752600"/>
          </a:xfrm>
          <a:prstGeom prst="rect">
            <a:avLst/>
          </a:prstGeom>
          <a:noFill/>
          <a:ln>
            <a:noFill/>
          </a:ln>
        </p:spPr>
        <p:txBody>
          <a:bodyPr spcFirstLastPara="1" wrap="square" lIns="91400" tIns="45700" rIns="91400" bIns="45700" anchor="t" anchorCtr="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4" name="Google Shape;14;p2"/>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
        <p:cNvGrpSpPr/>
        <p:nvPr/>
      </p:nvGrpSpPr>
      <p:grpSpPr>
        <a:xfrm>
          <a:off x="0" y="0"/>
          <a:ext cx="0" cy="0"/>
          <a:chOff x="0" y="0"/>
          <a:chExt cx="0" cy="0"/>
        </a:xfrm>
      </p:grpSpPr>
      <p:sp>
        <p:nvSpPr>
          <p:cNvPr id="18" name="Google Shape;18;p3"/>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1" y="1600203"/>
            <a:ext cx="4038600" cy="4525963"/>
          </a:xfrm>
          <a:prstGeom prst="rect">
            <a:avLst/>
          </a:prstGeom>
          <a:noFill/>
          <a:ln>
            <a:noFill/>
          </a:ln>
        </p:spPr>
        <p:txBody>
          <a:bodyPr spcFirstLastPara="1" wrap="square" lIns="91400" tIns="45700" rIns="91400"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3"/>
            <a:ext cx="4038600" cy="4525963"/>
          </a:xfrm>
          <a:prstGeom prst="rect">
            <a:avLst/>
          </a:prstGeom>
          <a:noFill/>
          <a:ln>
            <a:noFill/>
          </a:ln>
        </p:spPr>
        <p:txBody>
          <a:bodyPr spcFirstLastPara="1" wrap="square" lIns="91400" tIns="45700" rIns="91400"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00" tIns="45700" rIns="91400"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6"/>
            <a:ext cx="4040188" cy="3951288"/>
          </a:xfrm>
          <a:prstGeom prst="rect">
            <a:avLst/>
          </a:prstGeom>
          <a:noFill/>
          <a:ln>
            <a:noFill/>
          </a:ln>
        </p:spPr>
        <p:txBody>
          <a:bodyPr spcFirstLastPara="1" wrap="square" lIns="91400" tIns="45700" rIns="91400"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6" y="1535113"/>
            <a:ext cx="4041775" cy="639762"/>
          </a:xfrm>
          <a:prstGeom prst="rect">
            <a:avLst/>
          </a:prstGeom>
          <a:noFill/>
          <a:ln>
            <a:noFill/>
          </a:ln>
        </p:spPr>
        <p:txBody>
          <a:bodyPr spcFirstLastPara="1" wrap="square" lIns="91400" tIns="45700" rIns="91400"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6" y="2174876"/>
            <a:ext cx="4041775" cy="3951288"/>
          </a:xfrm>
          <a:prstGeom prst="rect">
            <a:avLst/>
          </a:prstGeom>
          <a:noFill/>
          <a:ln>
            <a:noFill/>
          </a:ln>
        </p:spPr>
        <p:txBody>
          <a:bodyPr spcFirstLastPara="1" wrap="square" lIns="91400" tIns="45700" rIns="91400"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1" y="273050"/>
            <a:ext cx="3008313" cy="1162050"/>
          </a:xfrm>
          <a:prstGeom prst="rect">
            <a:avLst/>
          </a:prstGeom>
          <a:noFill/>
          <a:ln>
            <a:noFill/>
          </a:ln>
        </p:spPr>
        <p:txBody>
          <a:bodyPr spcFirstLastPara="1" wrap="square" lIns="91400" tIns="45700" rIns="91400" bIns="45700" anchor="b" anchorCtr="0">
            <a:no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3"/>
            <a:ext cx="5111750" cy="5853113"/>
          </a:xfrm>
          <a:prstGeom prst="rect">
            <a:avLst/>
          </a:prstGeom>
          <a:noFill/>
          <a:ln>
            <a:noFill/>
          </a:ln>
        </p:spPr>
        <p:txBody>
          <a:bodyPr spcFirstLastPara="1" wrap="square" lIns="91400" tIns="45700" rIns="91400"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1" y="1435103"/>
            <a:ext cx="3008313" cy="4691063"/>
          </a:xfrm>
          <a:prstGeom prst="rect">
            <a:avLst/>
          </a:prstGeom>
          <a:noFill/>
          <a:ln>
            <a:noFill/>
          </a:ln>
        </p:spPr>
        <p:txBody>
          <a:bodyPr spcFirstLastPara="1" wrap="square" lIns="91400" tIns="45700" rIns="91400"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1"/>
            <a:ext cx="5486400" cy="566738"/>
          </a:xfrm>
          <a:prstGeom prst="rect">
            <a:avLst/>
          </a:prstGeom>
          <a:noFill/>
          <a:ln>
            <a:noFill/>
          </a:ln>
        </p:spPr>
        <p:txBody>
          <a:bodyPr spcFirstLastPara="1" wrap="square" lIns="91400" tIns="45700" rIns="91400" bIns="45700" anchor="b" anchorCtr="0">
            <a:no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6"/>
            <a:ext cx="5486400" cy="4114800"/>
          </a:xfrm>
          <a:prstGeom prst="rect">
            <a:avLst/>
          </a:prstGeom>
          <a:noFill/>
          <a:ln>
            <a:noFill/>
          </a:ln>
        </p:spPr>
        <p:txBody>
          <a:bodyPr spcFirstLastPara="1" wrap="square" lIns="91400" tIns="45700" rIns="91400" bIns="45700" anchor="t" anchorCtr="0">
            <a:no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00" tIns="45700" rIns="91400"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00" tIns="45700" rIns="91400"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0"/>
            <a:ext cx="5851525" cy="2057400"/>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40" y="190501"/>
            <a:ext cx="5851525" cy="6019800"/>
          </a:xfrm>
          <a:prstGeom prst="rect">
            <a:avLst/>
          </a:prstGeom>
          <a:noFill/>
          <a:ln>
            <a:noFill/>
          </a:ln>
        </p:spPr>
        <p:txBody>
          <a:bodyPr spcFirstLastPara="1" wrap="square" lIns="91400" tIns="45700" rIns="91400"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00" tIns="45700" rIns="91400" bIns="45700" anchor="ctr" anchorCtr="0">
            <a:no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3"/>
            <a:ext cx="8229600" cy="4525963"/>
          </a:xfrm>
          <a:prstGeom prst="rect">
            <a:avLst/>
          </a:prstGeom>
          <a:noFill/>
          <a:ln>
            <a:noFill/>
          </a:ln>
        </p:spPr>
        <p:txBody>
          <a:bodyPr spcFirstLastPara="1" wrap="square" lIns="91400" tIns="45700" rIns="91400"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rdbfis.eu/" TargetMode="External"/><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hyperlink" Target="https://medbs-rdbfis.hcmr.gr:8443/"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12.png"/><Relationship Id="rId13" Type="http://schemas.openxmlformats.org/officeDocument/2006/relationships/image" Target="../media/image17.png"/><Relationship Id="rId3" Type="http://schemas.openxmlformats.org/officeDocument/2006/relationships/image" Target="../media/image7.png"/><Relationship Id="rId7" Type="http://schemas.openxmlformats.org/officeDocument/2006/relationships/image" Target="../media/image11.png"/><Relationship Id="rId12" Type="http://schemas.openxmlformats.org/officeDocument/2006/relationships/image" Target="../media/image16.png"/><Relationship Id="rId17" Type="http://schemas.openxmlformats.org/officeDocument/2006/relationships/image" Target="../media/image2.png"/><Relationship Id="rId2" Type="http://schemas.openxmlformats.org/officeDocument/2006/relationships/image" Target="../media/image6.png"/><Relationship Id="rId16"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10.jpeg"/><Relationship Id="rId11" Type="http://schemas.openxmlformats.org/officeDocument/2006/relationships/image" Target="../media/image15.png"/><Relationship Id="rId5" Type="http://schemas.openxmlformats.org/officeDocument/2006/relationships/image" Target="../media/image9.png"/><Relationship Id="rId15" Type="http://schemas.openxmlformats.org/officeDocument/2006/relationships/image" Target="../media/image19.jpe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 Id="rId14" Type="http://schemas.openxmlformats.org/officeDocument/2006/relationships/image" Target="../media/image18.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5" descr="https://ec.europa.eu/info/sites/info/themes/europa/images/svg/logo/logo--en.svg"/>
          <p:cNvSpPr/>
          <p:nvPr/>
        </p:nvSpPr>
        <p:spPr>
          <a:xfrm>
            <a:off x="155575" y="-144462"/>
            <a:ext cx="304800" cy="304800"/>
          </a:xfrm>
          <a:prstGeom prst="rect">
            <a:avLst/>
          </a:prstGeom>
          <a:noFill/>
          <a:ln>
            <a:noFill/>
          </a:ln>
        </p:spPr>
        <p:txBody>
          <a:bodyPr spcFirstLastPara="1" wrap="square" lIns="91400" tIns="45700" rIns="91400"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40" name="Google Shape;140;p15"/>
          <p:cNvGrpSpPr/>
          <p:nvPr/>
        </p:nvGrpSpPr>
        <p:grpSpPr>
          <a:xfrm>
            <a:off x="714348" y="963771"/>
            <a:ext cx="7643866" cy="4706790"/>
            <a:chOff x="892934" y="2045320"/>
            <a:chExt cx="7500990" cy="3677668"/>
          </a:xfrm>
        </p:grpSpPr>
        <p:sp>
          <p:nvSpPr>
            <p:cNvPr id="142" name="Google Shape;142;p15"/>
            <p:cNvSpPr/>
            <p:nvPr/>
          </p:nvSpPr>
          <p:spPr>
            <a:xfrm>
              <a:off x="892934" y="2045320"/>
              <a:ext cx="7500990" cy="1897823"/>
            </a:xfrm>
            <a:prstGeom prst="rect">
              <a:avLst/>
            </a:prstGeom>
            <a:noFill/>
            <a:ln>
              <a:noFill/>
            </a:ln>
          </p:spPr>
          <p:txBody>
            <a:bodyPr spcFirstLastPara="1" wrap="square" lIns="91425" tIns="45700" rIns="91425" bIns="45700" anchor="t" anchorCtr="0">
              <a:noAutofit/>
            </a:bodyPr>
            <a:lstStyle/>
            <a:p>
              <a:pPr lvl="0" algn="ctr">
                <a:lnSpc>
                  <a:spcPct val="105000"/>
                </a:lnSpc>
              </a:pPr>
              <a:endParaRPr lang="en-US" i="1" dirty="0" smtClean="0">
                <a:solidFill>
                  <a:schemeClr val="bg2">
                    <a:lumMod val="50000"/>
                  </a:schemeClr>
                </a:solidFill>
                <a:latin typeface="Calibri Light" pitchFamily="34" charset="0"/>
                <a:ea typeface="Calibri"/>
                <a:cs typeface="Calibri Light" pitchFamily="34" charset="0"/>
                <a:sym typeface="Calibri"/>
              </a:endParaRPr>
            </a:p>
            <a:p>
              <a:pPr algn="ctr">
                <a:lnSpc>
                  <a:spcPct val="105000"/>
                </a:lnSpc>
              </a:pPr>
              <a:r>
                <a:rPr lang="en-US" sz="1800" b="1" cap="small" dirty="0" smtClean="0">
                  <a:solidFill>
                    <a:schemeClr val="bg2">
                      <a:lumMod val="50000"/>
                    </a:schemeClr>
                  </a:solidFill>
                  <a:latin typeface="Calibri Light" pitchFamily="34" charset="0"/>
                  <a:ea typeface="Calibri"/>
                  <a:cs typeface="Calibri Light" pitchFamily="34" charset="0"/>
                  <a:sym typeface="Symbol"/>
                </a:rPr>
                <a:t>CINEA/EMFAF/2021/3.1.2/03/SC04/SI2.881222</a:t>
              </a:r>
            </a:p>
            <a:p>
              <a:pPr algn="ctr">
                <a:lnSpc>
                  <a:spcPct val="105000"/>
                </a:lnSpc>
              </a:pPr>
              <a:r>
                <a:rPr lang="en-US" b="1" i="1" dirty="0" smtClean="0">
                  <a:solidFill>
                    <a:schemeClr val="bg2">
                      <a:lumMod val="75000"/>
                    </a:schemeClr>
                  </a:solidFill>
                  <a:latin typeface="Calibri Light" pitchFamily="34" charset="0"/>
                  <a:ea typeface="Calibri Light" pitchFamily="34" charset="0"/>
                  <a:cs typeface="Calibri Light" pitchFamily="34" charset="0"/>
                </a:rPr>
                <a:t>Specific Contract 2021/3.1.2/03/SC04</a:t>
              </a:r>
            </a:p>
            <a:p>
              <a:pPr algn="ctr"/>
              <a:r>
                <a:rPr lang="en-US" sz="1800" b="1" dirty="0" smtClean="0">
                  <a:solidFill>
                    <a:schemeClr val="bg2">
                      <a:lumMod val="50000"/>
                    </a:schemeClr>
                  </a:solidFill>
                  <a:latin typeface="Calibri Light" pitchFamily="34" charset="0"/>
                  <a:ea typeface="Calibri"/>
                  <a:cs typeface="Calibri Light" pitchFamily="34" charset="0"/>
                  <a:sym typeface="Symbol"/>
                </a:rPr>
                <a:t>Hosting, maintenance and further development of the Regional Database for the Mediterranean and Black Seas</a:t>
              </a:r>
            </a:p>
            <a:p>
              <a:pPr marL="177800" indent="-177800" algn="ctr"/>
              <a:endParaRPr lang="en-US" sz="300" b="1" dirty="0" smtClean="0">
                <a:solidFill>
                  <a:srgbClr val="002060"/>
                </a:solidFill>
                <a:latin typeface="Calibri Light" pitchFamily="34" charset="0"/>
                <a:ea typeface="Calibri Light" pitchFamily="34" charset="0"/>
                <a:cs typeface="Calibri Light" pitchFamily="34" charset="0"/>
                <a:sym typeface="Symbol"/>
              </a:endParaRPr>
            </a:p>
            <a:p>
              <a:pPr marL="177800" indent="-177800" algn="ctr"/>
              <a:endParaRPr lang="en-US" b="1" dirty="0" smtClean="0">
                <a:solidFill>
                  <a:srgbClr val="002060"/>
                </a:solidFill>
                <a:latin typeface="Calibri Light" pitchFamily="34" charset="0"/>
                <a:ea typeface="Calibri Light" pitchFamily="34" charset="0"/>
                <a:cs typeface="Calibri Light" pitchFamily="34" charset="0"/>
                <a:sym typeface="Symbol"/>
              </a:endParaRPr>
            </a:p>
            <a:p>
              <a:pPr marL="177800" indent="-177800" algn="ctr"/>
              <a:r>
                <a:rPr lang="en-US" b="1" i="1" dirty="0" smtClean="0">
                  <a:solidFill>
                    <a:srgbClr val="002060"/>
                  </a:solidFill>
                  <a:latin typeface="Calibri Light" pitchFamily="34" charset="0"/>
                  <a:ea typeface="Calibri Light" pitchFamily="34" charset="0"/>
                  <a:cs typeface="Calibri Light" pitchFamily="34" charset="0"/>
                  <a:sym typeface="Symbol"/>
                </a:rPr>
                <a:t> </a:t>
              </a:r>
            </a:p>
            <a:p>
              <a:pPr algn="ctr"/>
              <a:endParaRPr lang="en-US" b="1" dirty="0" smtClean="0">
                <a:solidFill>
                  <a:srgbClr val="002060"/>
                </a:solidFill>
                <a:latin typeface="Calibri Light" pitchFamily="34" charset="0"/>
                <a:ea typeface="Calibri Light" pitchFamily="34" charset="0"/>
                <a:cs typeface="Calibri Light" pitchFamily="34" charset="0"/>
              </a:endParaRPr>
            </a:p>
            <a:p>
              <a:pPr algn="ctr"/>
              <a:endParaRPr lang="en-US" b="1" dirty="0" smtClean="0">
                <a:solidFill>
                  <a:srgbClr val="002060"/>
                </a:solidFill>
                <a:latin typeface="Calibri Light" pitchFamily="34" charset="0"/>
                <a:ea typeface="Calibri Light" pitchFamily="34" charset="0"/>
                <a:cs typeface="Calibri Light" pitchFamily="34" charset="0"/>
                <a:sym typeface="Calibri"/>
              </a:endParaRPr>
            </a:p>
            <a:p>
              <a:pPr algn="ctr"/>
              <a:endParaRPr lang="en-US" b="1" dirty="0" smtClean="0">
                <a:solidFill>
                  <a:srgbClr val="002060"/>
                </a:solidFill>
                <a:latin typeface="Calibri Light" pitchFamily="34" charset="0"/>
                <a:ea typeface="Calibri Light" pitchFamily="34" charset="0"/>
                <a:cs typeface="Calibri Light" pitchFamily="34" charset="0"/>
                <a:sym typeface="Calibri"/>
              </a:endParaRPr>
            </a:p>
            <a:p>
              <a:pPr lvl="0" algn="ctr">
                <a:lnSpc>
                  <a:spcPct val="105000"/>
                </a:lnSpc>
              </a:pPr>
              <a:endParaRPr lang="en-US" i="1" dirty="0" smtClean="0">
                <a:solidFill>
                  <a:schemeClr val="bg2">
                    <a:lumMod val="50000"/>
                  </a:schemeClr>
                </a:solidFill>
                <a:latin typeface="Calibri Light" pitchFamily="34" charset="0"/>
                <a:ea typeface="Calibri"/>
                <a:cs typeface="Calibri Light" pitchFamily="34" charset="0"/>
                <a:sym typeface="Calibri"/>
              </a:endParaRPr>
            </a:p>
            <a:p>
              <a:pPr lvl="0" algn="ctr">
                <a:lnSpc>
                  <a:spcPct val="105000"/>
                </a:lnSpc>
              </a:pPr>
              <a:endParaRPr lang="en-US" sz="2400" b="1" cap="small" dirty="0" smtClean="0">
                <a:solidFill>
                  <a:schemeClr val="bg2">
                    <a:lumMod val="50000"/>
                  </a:schemeClr>
                </a:solidFill>
                <a:latin typeface="Calibri"/>
                <a:ea typeface="Calibri"/>
                <a:cs typeface="Calibri"/>
                <a:sym typeface="Calibri"/>
              </a:endParaRPr>
            </a:p>
          </p:txBody>
        </p:sp>
        <p:sp>
          <p:nvSpPr>
            <p:cNvPr id="143" name="Google Shape;143;p15"/>
            <p:cNvSpPr/>
            <p:nvPr/>
          </p:nvSpPr>
          <p:spPr>
            <a:xfrm>
              <a:off x="892934" y="4445509"/>
              <a:ext cx="7500990" cy="1277479"/>
            </a:xfrm>
            <a:prstGeom prst="rect">
              <a:avLst/>
            </a:prstGeom>
            <a:noFill/>
            <a:ln>
              <a:noFill/>
            </a:ln>
          </p:spPr>
          <p:txBody>
            <a:bodyPr spcFirstLastPara="1" wrap="square" lIns="91425" tIns="45700" rIns="91425" bIns="45700" anchor="t" anchorCtr="0">
              <a:noAutofit/>
            </a:bodyPr>
            <a:lstStyle/>
            <a:p>
              <a:pPr algn="ctr"/>
              <a:endParaRPr lang="en-US" sz="2600" b="1" dirty="0" smtClean="0">
                <a:solidFill>
                  <a:schemeClr val="bg2">
                    <a:lumMod val="50000"/>
                  </a:schemeClr>
                </a:solidFill>
                <a:latin typeface="Calibri Light" pitchFamily="34" charset="0"/>
                <a:ea typeface="Calibri"/>
                <a:cs typeface="Calibri Light" pitchFamily="34" charset="0"/>
                <a:sym typeface="Calibri"/>
              </a:endParaRPr>
            </a:p>
            <a:p>
              <a:pPr algn="ctr"/>
              <a:r>
                <a:rPr lang="en-US" sz="2400" b="1" dirty="0" smtClean="0">
                  <a:solidFill>
                    <a:schemeClr val="bg2">
                      <a:lumMod val="50000"/>
                    </a:schemeClr>
                  </a:solidFill>
                  <a:latin typeface="Calibri Light" pitchFamily="34" charset="0"/>
                  <a:ea typeface="Calibri"/>
                  <a:cs typeface="Calibri Light" pitchFamily="34" charset="0"/>
                  <a:sym typeface="Calibri"/>
                </a:rPr>
                <a:t>Liaison Meeting</a:t>
              </a:r>
            </a:p>
            <a:p>
              <a:pPr algn="ctr"/>
              <a:r>
                <a:rPr lang="en-US" sz="2400" b="1" dirty="0" smtClean="0">
                  <a:solidFill>
                    <a:schemeClr val="bg2">
                      <a:lumMod val="50000"/>
                    </a:schemeClr>
                  </a:solidFill>
                  <a:latin typeface="Calibri Light" pitchFamily="34" charset="0"/>
                  <a:ea typeface="Calibri"/>
                  <a:cs typeface="Calibri Light" pitchFamily="34" charset="0"/>
                  <a:sym typeface="Calibri"/>
                </a:rPr>
                <a:t>September 2023</a:t>
              </a:r>
            </a:p>
            <a:p>
              <a:pPr algn="ctr"/>
              <a:r>
                <a:rPr lang="en-US" sz="2400" b="1" dirty="0" smtClean="0">
                  <a:solidFill>
                    <a:schemeClr val="bg2">
                      <a:lumMod val="50000"/>
                    </a:schemeClr>
                  </a:solidFill>
                  <a:latin typeface="Calibri Light" pitchFamily="34" charset="0"/>
                  <a:ea typeface="Calibri"/>
                  <a:cs typeface="Calibri Light" pitchFamily="34" charset="0"/>
                  <a:sym typeface="Calibri"/>
                </a:rPr>
                <a:t>Brussels</a:t>
              </a:r>
              <a:endParaRPr lang="pt-BR" sz="2400" b="1" dirty="0" smtClean="0">
                <a:solidFill>
                  <a:schemeClr val="bg2">
                    <a:lumMod val="50000"/>
                  </a:schemeClr>
                </a:solidFill>
                <a:latin typeface="Calibri Light" pitchFamily="34" charset="0"/>
                <a:ea typeface="Calibri"/>
                <a:cs typeface="Calibri Light" pitchFamily="34" charset="0"/>
                <a:sym typeface="Calibri"/>
              </a:endParaRPr>
            </a:p>
          </p:txBody>
        </p:sp>
      </p:grpSp>
      <p:grpSp>
        <p:nvGrpSpPr>
          <p:cNvPr id="13" name="Group 12"/>
          <p:cNvGrpSpPr/>
          <p:nvPr/>
        </p:nvGrpSpPr>
        <p:grpSpPr>
          <a:xfrm>
            <a:off x="785786" y="2500306"/>
            <a:ext cx="7358114" cy="1733740"/>
            <a:chOff x="785786" y="2695392"/>
            <a:chExt cx="7358114" cy="1733740"/>
          </a:xfrm>
        </p:grpSpPr>
        <p:pic>
          <p:nvPicPr>
            <p:cNvPr id="9" name="Picture 2"/>
            <p:cNvPicPr>
              <a:picLocks noChangeAspect="1" noChangeArrowheads="1"/>
            </p:cNvPicPr>
            <p:nvPr/>
          </p:nvPicPr>
          <p:blipFill>
            <a:blip r:embed="rId3"/>
            <a:srcRect l="9376" t="24723" r="10142"/>
            <a:stretch>
              <a:fillRect/>
            </a:stretch>
          </p:blipFill>
          <p:spPr bwMode="auto">
            <a:xfrm>
              <a:off x="785786" y="3124019"/>
              <a:ext cx="7358114" cy="1305113"/>
            </a:xfrm>
            <a:prstGeom prst="rect">
              <a:avLst/>
            </a:prstGeom>
            <a:noFill/>
            <a:ln w="9525">
              <a:noFill/>
              <a:miter lim="800000"/>
              <a:headEnd/>
              <a:tailEnd/>
            </a:ln>
            <a:effectLst/>
          </p:spPr>
        </p:pic>
        <p:pic>
          <p:nvPicPr>
            <p:cNvPr id="10" name="Picture 9" descr="v1.2.png"/>
            <p:cNvPicPr>
              <a:picLocks noChangeAspect="1"/>
            </p:cNvPicPr>
            <p:nvPr/>
          </p:nvPicPr>
          <p:blipFill>
            <a:blip r:embed="rId4"/>
            <a:stretch>
              <a:fillRect/>
            </a:stretch>
          </p:blipFill>
          <p:spPr>
            <a:xfrm>
              <a:off x="3973093" y="2695392"/>
              <a:ext cx="1098973" cy="348319"/>
            </a:xfrm>
            <a:prstGeom prst="rect">
              <a:avLst/>
            </a:prstGeom>
          </p:spPr>
        </p:pic>
      </p:grpSp>
      <p:pic>
        <p:nvPicPr>
          <p:cNvPr id="11" name="Imagen 1" descr="logo_ec_17_colors_300dpi"/>
          <p:cNvPicPr/>
          <p:nvPr/>
        </p:nvPicPr>
        <p:blipFill>
          <a:blip r:embed="rId5">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sdtdh="http://schemas.microsoft.com/office/word/2020/wordml/sdtdatahash" xmlns:w16="http://schemas.microsoft.com/office/word/2018/wordml" xmlns:w16cid="http://schemas.microsoft.com/office/word/2016/wordml/cid" xmlns:w16cex="http://schemas.microsoft.com/office/word/2018/wordml/cex"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el="http://schemas.microsoft.com/office/2019/extlst"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wne="http://schemas.microsoft.com/office/word/2006/wordml" xmlns:wp="http://schemas.openxmlformats.org/drawingml/2006/wordprocessingDrawing" xmlns:m="http://schemas.openxmlformats.org/officeDocument/2006/math" xmlns:ve="http://schemas.openxmlformats.org/markup-compatibility/2006" val="0"/>
              </a:ext>
            </a:extLst>
          </a:blip>
          <a:srcRect/>
          <a:stretch>
            <a:fillRect/>
          </a:stretch>
        </p:blipFill>
        <p:spPr bwMode="auto">
          <a:xfrm>
            <a:off x="3854137" y="214290"/>
            <a:ext cx="1360805" cy="669925"/>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400110"/>
          </a:xfrm>
          <a:prstGeom prst="rect">
            <a:avLst/>
          </a:prstGeom>
          <a:solidFill>
            <a:schemeClr val="bg2">
              <a:lumMod val="75000"/>
            </a:schemeClr>
          </a:solidFill>
          <a:ln w="6350">
            <a:noFill/>
          </a:ln>
        </p:spPr>
        <p:txBody>
          <a:bodyPr wrap="square">
            <a:spAutoFit/>
          </a:bodyPr>
          <a:lstStyle/>
          <a:p>
            <a:pPr algn="ctr"/>
            <a:r>
              <a:rPr lang="en-US" sz="2000" b="1" dirty="0" smtClean="0">
                <a:solidFill>
                  <a:schemeClr val="bg1"/>
                </a:solidFill>
                <a:latin typeface="Calibri Light" pitchFamily="34" charset="0"/>
                <a:cs typeface="Calibri Light" pitchFamily="34" charset="0"/>
              </a:rPr>
              <a:t>Med&amp;BS RDBFIS follow up project</a:t>
            </a:r>
            <a:endParaRPr lang="en-GB" sz="2000" b="1" dirty="0" smtClean="0">
              <a:solidFill>
                <a:schemeClr val="bg1"/>
              </a:solidFill>
              <a:latin typeface="Calibri Light" pitchFamily="34" charset="0"/>
              <a:cs typeface="Calibri Light" pitchFamily="34" charset="0"/>
            </a:endParaRPr>
          </a:p>
        </p:txBody>
      </p:sp>
      <p:sp>
        <p:nvSpPr>
          <p:cNvPr id="8" name="Rectangle 7"/>
          <p:cNvSpPr/>
          <p:nvPr/>
        </p:nvSpPr>
        <p:spPr>
          <a:xfrm>
            <a:off x="0" y="0"/>
            <a:ext cx="9144000" cy="400110"/>
          </a:xfrm>
          <a:prstGeom prst="rect">
            <a:avLst/>
          </a:prstGeom>
          <a:solidFill>
            <a:schemeClr val="bg2">
              <a:lumMod val="75000"/>
            </a:schemeClr>
          </a:solidFill>
          <a:ln w="6350">
            <a:noFill/>
          </a:ln>
        </p:spPr>
        <p:txBody>
          <a:bodyPr wrap="square">
            <a:spAutoFit/>
          </a:bodyPr>
          <a:lstStyle/>
          <a:p>
            <a:pPr algn="ctr"/>
            <a:r>
              <a:rPr lang="en-US" sz="2000" b="1" dirty="0" smtClean="0">
                <a:solidFill>
                  <a:schemeClr val="bg1"/>
                </a:solidFill>
                <a:latin typeface="Calibri Light" pitchFamily="34" charset="0"/>
                <a:cs typeface="Calibri Light" pitchFamily="34" charset="0"/>
              </a:rPr>
              <a:t>Med&amp;BS RDBFIS follow up project- Progress work</a:t>
            </a:r>
            <a:endParaRPr lang="en-GB" sz="2000" b="1" dirty="0" smtClean="0">
              <a:solidFill>
                <a:schemeClr val="bg1"/>
              </a:solidFill>
              <a:latin typeface="Calibri Light" pitchFamily="34" charset="0"/>
              <a:cs typeface="Calibri Light" pitchFamily="34" charset="0"/>
            </a:endParaRPr>
          </a:p>
        </p:txBody>
      </p:sp>
      <p:grpSp>
        <p:nvGrpSpPr>
          <p:cNvPr id="9" name="Group 8"/>
          <p:cNvGrpSpPr>
            <a:grpSpLocks noChangeAspect="1"/>
          </p:cNvGrpSpPr>
          <p:nvPr/>
        </p:nvGrpSpPr>
        <p:grpSpPr>
          <a:xfrm>
            <a:off x="1926650" y="6104344"/>
            <a:ext cx="4717052" cy="682242"/>
            <a:chOff x="1714480" y="571480"/>
            <a:chExt cx="6643734" cy="960904"/>
          </a:xfrm>
        </p:grpSpPr>
        <p:pic>
          <p:nvPicPr>
            <p:cNvPr id="10" name="Picture 2"/>
            <p:cNvPicPr>
              <a:picLocks noChangeAspect="1" noChangeArrowheads="1"/>
            </p:cNvPicPr>
            <p:nvPr/>
          </p:nvPicPr>
          <p:blipFill>
            <a:blip r:embed="rId2"/>
            <a:srcRect l="9376" t="24723" r="10142"/>
            <a:stretch>
              <a:fillRect/>
            </a:stretch>
          </p:blipFill>
          <p:spPr bwMode="auto">
            <a:xfrm>
              <a:off x="2940680" y="571480"/>
              <a:ext cx="5417534" cy="960904"/>
            </a:xfrm>
            <a:prstGeom prst="rect">
              <a:avLst/>
            </a:prstGeom>
            <a:noFill/>
            <a:ln w="9525">
              <a:noFill/>
              <a:miter lim="800000"/>
              <a:headEnd/>
              <a:tailEnd/>
            </a:ln>
            <a:effectLst/>
          </p:spPr>
        </p:pic>
        <p:pic>
          <p:nvPicPr>
            <p:cNvPr id="11" name="Picture 10" descr="v1.2.png"/>
            <p:cNvPicPr>
              <a:picLocks noChangeAspect="1"/>
            </p:cNvPicPr>
            <p:nvPr/>
          </p:nvPicPr>
          <p:blipFill>
            <a:blip r:embed="rId3"/>
            <a:stretch>
              <a:fillRect/>
            </a:stretch>
          </p:blipFill>
          <p:spPr>
            <a:xfrm>
              <a:off x="1714480" y="857232"/>
              <a:ext cx="1098973" cy="348319"/>
            </a:xfrm>
            <a:prstGeom prst="rect">
              <a:avLst/>
            </a:prstGeom>
          </p:spPr>
        </p:pic>
      </p:grpSp>
      <p:sp>
        <p:nvSpPr>
          <p:cNvPr id="7" name="Rectangle 6"/>
          <p:cNvSpPr/>
          <p:nvPr/>
        </p:nvSpPr>
        <p:spPr>
          <a:xfrm>
            <a:off x="714348" y="1142984"/>
            <a:ext cx="8072494" cy="4185761"/>
          </a:xfrm>
          <a:prstGeom prst="rect">
            <a:avLst/>
          </a:prstGeom>
        </p:spPr>
        <p:txBody>
          <a:bodyPr wrap="square">
            <a:spAutoFit/>
          </a:bodyPr>
          <a:lstStyle/>
          <a:p>
            <a:pPr marL="342900" lvl="0" indent="-342900">
              <a:spcBef>
                <a:spcPts val="600"/>
              </a:spcBef>
              <a:buAutoNum type="arabicPeriod"/>
            </a:pPr>
            <a:r>
              <a:rPr lang="en-US" sz="1800" i="1" dirty="0" smtClean="0">
                <a:latin typeface="Calibri" pitchFamily="34" charset="0"/>
                <a:ea typeface="Calibri" pitchFamily="34" charset="0"/>
                <a:cs typeface="Calibri" pitchFamily="34" charset="0"/>
              </a:rPr>
              <a:t>16th </a:t>
            </a:r>
            <a:r>
              <a:rPr lang="en-US" sz="1800" b="1" i="1" dirty="0" smtClean="0">
                <a:latin typeface="Calibri" pitchFamily="34" charset="0"/>
                <a:ea typeface="Calibri" pitchFamily="34" charset="0"/>
                <a:cs typeface="Calibri" pitchFamily="34" charset="0"/>
              </a:rPr>
              <a:t>MEDIAS</a:t>
            </a:r>
            <a:r>
              <a:rPr lang="en-US" sz="1800" i="1" dirty="0" smtClean="0">
                <a:latin typeface="Calibri" pitchFamily="34" charset="0"/>
                <a:ea typeface="Calibri" pitchFamily="34" charset="0"/>
                <a:cs typeface="Calibri" pitchFamily="34" charset="0"/>
              </a:rPr>
              <a:t> Coordination Meeting (April, participation) </a:t>
            </a:r>
          </a:p>
          <a:p>
            <a:pPr marL="342900" lvl="0" indent="-342900">
              <a:spcBef>
                <a:spcPts val="600"/>
              </a:spcBef>
              <a:buAutoNum type="arabicPeriod"/>
            </a:pPr>
            <a:r>
              <a:rPr lang="en-US" sz="1800" i="1" dirty="0" smtClean="0">
                <a:latin typeface="Calibri" pitchFamily="34" charset="0"/>
                <a:ea typeface="Calibri" pitchFamily="34" charset="0"/>
                <a:cs typeface="Calibri" pitchFamily="34" charset="0"/>
              </a:rPr>
              <a:t> </a:t>
            </a:r>
            <a:r>
              <a:rPr lang="en-US" sz="1800" b="1" i="1" dirty="0" smtClean="0">
                <a:latin typeface="Calibri" pitchFamily="34" charset="0"/>
                <a:ea typeface="Calibri" pitchFamily="34" charset="0"/>
                <a:cs typeface="Calibri" pitchFamily="34" charset="0"/>
              </a:rPr>
              <a:t>MEDIAS</a:t>
            </a:r>
            <a:r>
              <a:rPr lang="en-US" sz="1800" i="1" dirty="0" smtClean="0">
                <a:latin typeface="Calibri" pitchFamily="34" charset="0"/>
                <a:ea typeface="Calibri" pitchFamily="34" charset="0"/>
                <a:cs typeface="Calibri" pitchFamily="34" charset="0"/>
              </a:rPr>
              <a:t> Working Group meeting (May, participation)</a:t>
            </a:r>
          </a:p>
          <a:p>
            <a:pPr marL="342900" lvl="0" indent="-342900">
              <a:spcBef>
                <a:spcPts val="600"/>
              </a:spcBef>
              <a:buAutoNum type="arabicPeriod"/>
            </a:pPr>
            <a:r>
              <a:rPr lang="en-US" sz="1800" b="1" i="1" dirty="0" smtClean="0">
                <a:latin typeface="Calibri" pitchFamily="34" charset="0"/>
                <a:ea typeface="Calibri" pitchFamily="34" charset="0"/>
                <a:cs typeface="Calibri" pitchFamily="34" charset="0"/>
              </a:rPr>
              <a:t>RCG ECON</a:t>
            </a:r>
            <a:r>
              <a:rPr lang="en-US" sz="1800" i="1" dirty="0" smtClean="0">
                <a:latin typeface="Calibri" pitchFamily="34" charset="0"/>
                <a:ea typeface="Calibri" pitchFamily="34" charset="0"/>
                <a:cs typeface="Calibri" pitchFamily="34" charset="0"/>
              </a:rPr>
              <a:t> Technical Meeting (May, participation)</a:t>
            </a:r>
          </a:p>
          <a:p>
            <a:pPr marL="342900" lvl="0" indent="-342900">
              <a:spcBef>
                <a:spcPts val="600"/>
              </a:spcBef>
              <a:buAutoNum type="arabicPeriod"/>
            </a:pPr>
            <a:r>
              <a:rPr lang="en-US" sz="1800" b="1" i="1" dirty="0" smtClean="0">
                <a:latin typeface="Calibri" pitchFamily="34" charset="0"/>
                <a:ea typeface="Calibri" pitchFamily="34" charset="0"/>
                <a:cs typeface="Calibri" pitchFamily="34" charset="0"/>
              </a:rPr>
              <a:t>MEDITS</a:t>
            </a:r>
            <a:r>
              <a:rPr lang="en-US" sz="1800" i="1" dirty="0" smtClean="0">
                <a:latin typeface="Calibri" pitchFamily="34" charset="0"/>
                <a:ea typeface="Calibri" pitchFamily="34" charset="0"/>
                <a:cs typeface="Calibri" pitchFamily="34" charset="0"/>
              </a:rPr>
              <a:t> Coordination Group (May, participation)</a:t>
            </a:r>
          </a:p>
          <a:p>
            <a:pPr marL="342900" lvl="0" indent="-342900">
              <a:spcBef>
                <a:spcPts val="600"/>
              </a:spcBef>
              <a:buAutoNum type="arabicPeriod"/>
            </a:pPr>
            <a:r>
              <a:rPr lang="en-US" sz="1800" b="1" i="1" dirty="0" smtClean="0">
                <a:latin typeface="Calibri" pitchFamily="34" charset="0"/>
                <a:ea typeface="Calibri" pitchFamily="34" charset="0"/>
                <a:cs typeface="Calibri" pitchFamily="34" charset="0"/>
              </a:rPr>
              <a:t>EU fleet register</a:t>
            </a:r>
            <a:r>
              <a:rPr lang="en-US" sz="1800" i="1" dirty="0" smtClean="0">
                <a:latin typeface="Calibri" pitchFamily="34" charset="0"/>
                <a:ea typeface="Calibri" pitchFamily="34" charset="0"/>
                <a:cs typeface="Calibri" pitchFamily="34" charset="0"/>
              </a:rPr>
              <a:t> data (May)</a:t>
            </a:r>
          </a:p>
          <a:p>
            <a:pPr marL="342900" lvl="0" indent="-342900">
              <a:spcBef>
                <a:spcPts val="600"/>
              </a:spcBef>
              <a:buAutoNum type="arabicPeriod"/>
            </a:pPr>
            <a:r>
              <a:rPr lang="en-US" sz="1800" i="1" dirty="0" smtClean="0">
                <a:latin typeface="Calibri" pitchFamily="34" charset="0"/>
                <a:ea typeface="Calibri" pitchFamily="34" charset="0"/>
                <a:cs typeface="Calibri" pitchFamily="34" charset="0"/>
              </a:rPr>
              <a:t>Improvement of the method</a:t>
            </a:r>
            <a:r>
              <a:rPr lang="en-US" sz="1800" b="1" i="1" dirty="0" smtClean="0">
                <a:latin typeface="Calibri" pitchFamily="34" charset="0"/>
                <a:ea typeface="Calibri" pitchFamily="34" charset="0"/>
                <a:cs typeface="Calibri" pitchFamily="34" charset="0"/>
              </a:rPr>
              <a:t> to estimate FDI spatial fishing effort for SSF</a:t>
            </a:r>
            <a:r>
              <a:rPr lang="en-US" sz="1800" i="1" dirty="0" smtClean="0">
                <a:latin typeface="Calibri" pitchFamily="34" charset="0"/>
                <a:ea typeface="Calibri" pitchFamily="34" charset="0"/>
                <a:cs typeface="Calibri" pitchFamily="34" charset="0"/>
              </a:rPr>
              <a:t> (based on fishing pressure index and MCDA) (August, </a:t>
            </a:r>
            <a:r>
              <a:rPr lang="en-US" sz="1800" i="1" dirty="0" err="1" smtClean="0">
                <a:latin typeface="Calibri" pitchFamily="34" charset="0"/>
                <a:ea typeface="Calibri" pitchFamily="34" charset="0"/>
                <a:cs typeface="Calibri" pitchFamily="34" charset="0"/>
              </a:rPr>
              <a:t>Irida</a:t>
            </a:r>
            <a:r>
              <a:rPr lang="en-US" sz="1800" i="1" dirty="0" smtClean="0">
                <a:latin typeface="Calibri" pitchFamily="34" charset="0"/>
                <a:ea typeface="Calibri" pitchFamily="34" charset="0"/>
                <a:cs typeface="Calibri" pitchFamily="34" charset="0"/>
              </a:rPr>
              <a:t>-Stefanos)</a:t>
            </a:r>
          </a:p>
          <a:p>
            <a:pPr marL="342900" lvl="0" indent="-342900">
              <a:spcBef>
                <a:spcPts val="600"/>
              </a:spcBef>
              <a:buAutoNum type="arabicPeriod"/>
            </a:pPr>
            <a:r>
              <a:rPr lang="en-US" sz="1800" i="1" dirty="0" smtClean="0">
                <a:latin typeface="Calibri" pitchFamily="34" charset="0"/>
                <a:ea typeface="Calibri" pitchFamily="34" charset="0"/>
                <a:cs typeface="Calibri" pitchFamily="34" charset="0"/>
              </a:rPr>
              <a:t>RDBFIS &amp; </a:t>
            </a:r>
            <a:r>
              <a:rPr lang="en-US" sz="1800" b="1" i="1" dirty="0" smtClean="0">
                <a:latin typeface="Calibri" pitchFamily="34" charset="0"/>
                <a:ea typeface="Calibri" pitchFamily="34" charset="0"/>
                <a:cs typeface="Calibri" pitchFamily="34" charset="0"/>
              </a:rPr>
              <a:t>FDI mapping group</a:t>
            </a:r>
            <a:r>
              <a:rPr lang="en-US" sz="1800" i="1" dirty="0" smtClean="0">
                <a:latin typeface="Calibri" pitchFamily="34" charset="0"/>
                <a:ea typeface="Calibri" pitchFamily="34" charset="0"/>
                <a:cs typeface="Calibri" pitchFamily="34" charset="0"/>
              </a:rPr>
              <a:t> meeting (September) </a:t>
            </a:r>
          </a:p>
          <a:p>
            <a:pPr marL="342900" lvl="0" indent="-342900">
              <a:spcBef>
                <a:spcPts val="600"/>
              </a:spcBef>
              <a:buAutoNum type="arabicPeriod"/>
            </a:pPr>
            <a:r>
              <a:rPr lang="en-US" sz="1800" i="1" dirty="0" smtClean="0">
                <a:latin typeface="Calibri" pitchFamily="34" charset="0"/>
                <a:ea typeface="Calibri" pitchFamily="34" charset="0"/>
                <a:cs typeface="Calibri" pitchFamily="34" charset="0"/>
              </a:rPr>
              <a:t>Technical works related to hosting RDBFIS on HCMR (April - ) </a:t>
            </a:r>
          </a:p>
          <a:p>
            <a:pPr marL="342900" lvl="0" indent="-342900">
              <a:spcBef>
                <a:spcPts val="600"/>
              </a:spcBef>
              <a:buAutoNum type="arabicPeriod"/>
            </a:pPr>
            <a:r>
              <a:rPr lang="en-US" sz="1800" i="1" dirty="0" smtClean="0">
                <a:latin typeface="Calibri" pitchFamily="34" charset="0"/>
                <a:ea typeface="Calibri" pitchFamily="34" charset="0"/>
                <a:cs typeface="Calibri" pitchFamily="34" charset="0"/>
              </a:rPr>
              <a:t>Preparation work for the 2</a:t>
            </a:r>
            <a:r>
              <a:rPr lang="en-US" sz="1800" i="1" baseline="30000" dirty="0" smtClean="0">
                <a:latin typeface="Calibri" pitchFamily="34" charset="0"/>
                <a:ea typeface="Calibri" pitchFamily="34" charset="0"/>
                <a:cs typeface="Calibri" pitchFamily="34" charset="0"/>
              </a:rPr>
              <a:t>nd </a:t>
            </a:r>
            <a:r>
              <a:rPr lang="en-US" sz="1800" i="1" dirty="0" smtClean="0">
                <a:latin typeface="Calibri" pitchFamily="34" charset="0"/>
                <a:ea typeface="Calibri" pitchFamily="34" charset="0"/>
                <a:cs typeface="Calibri" pitchFamily="34" charset="0"/>
              </a:rPr>
              <a:t> MEDIAS WG</a:t>
            </a:r>
          </a:p>
          <a:p>
            <a:pPr marL="342900" lvl="0" indent="-342900">
              <a:spcBef>
                <a:spcPts val="600"/>
              </a:spcBef>
              <a:buAutoNum type="arabicPeriod"/>
            </a:pPr>
            <a:r>
              <a:rPr lang="en-US" sz="1800" i="1" dirty="0" smtClean="0">
                <a:latin typeface="Calibri" pitchFamily="34" charset="0"/>
                <a:ea typeface="Calibri" pitchFamily="34" charset="0"/>
                <a:cs typeface="Calibri" pitchFamily="34" charset="0"/>
              </a:rPr>
              <a:t>Internal meetings</a:t>
            </a:r>
          </a:p>
          <a:p>
            <a:pPr marL="342900" lvl="0" indent="-342900">
              <a:spcBef>
                <a:spcPts val="600"/>
              </a:spcBef>
              <a:buAutoNum type="arabicPeriod"/>
            </a:pPr>
            <a:r>
              <a:rPr lang="en-US" sz="1800" i="1" dirty="0" smtClean="0">
                <a:latin typeface="Calibri" pitchFamily="34" charset="0"/>
                <a:ea typeface="Calibri" pitchFamily="34" charset="0"/>
                <a:cs typeface="Calibri" pitchFamily="34" charset="0"/>
              </a:rPr>
              <a:t>Preparation of the datacall</a:t>
            </a:r>
            <a:endParaRPr lang="en-US" sz="1800" i="1" dirty="0">
              <a:latin typeface="Calibri" pitchFamily="34" charset="0"/>
              <a:ea typeface="Calibri" pitchFamily="34" charset="0"/>
              <a:cs typeface="Calibri" pitchFamily="34" charset="0"/>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216236" y="2140857"/>
            <a:ext cx="4998970" cy="430887"/>
          </a:xfrm>
          <a:prstGeom prst="rect">
            <a:avLst/>
          </a:prstGeom>
          <a:solidFill>
            <a:schemeClr val="bg1"/>
          </a:solidFill>
        </p:spPr>
        <p:txBody>
          <a:bodyPr wrap="square" lIns="0" tIns="0" rIns="0" bIns="0">
            <a:spAutoFit/>
          </a:bodyPr>
          <a:lstStyle/>
          <a:p>
            <a:pPr marL="447675" indent="-180975"/>
            <a:r>
              <a:rPr lang="en-US" sz="2800" b="1" i="1" dirty="0" smtClean="0">
                <a:solidFill>
                  <a:schemeClr val="accent1">
                    <a:lumMod val="75000"/>
                  </a:schemeClr>
                </a:solidFill>
                <a:latin typeface="Calibri Light" pitchFamily="34" charset="0"/>
                <a:ea typeface="Calibri Light" pitchFamily="34" charset="0"/>
                <a:cs typeface="Calibri Light" pitchFamily="34" charset="0"/>
              </a:rPr>
              <a:t>We thank you for your attention</a:t>
            </a:r>
          </a:p>
        </p:txBody>
      </p:sp>
      <p:pic>
        <p:nvPicPr>
          <p:cNvPr id="6159" name="Picture 15"/>
          <p:cNvPicPr>
            <a:picLocks noChangeAspect="1" noChangeArrowheads="1"/>
          </p:cNvPicPr>
          <p:nvPr/>
        </p:nvPicPr>
        <p:blipFill>
          <a:blip r:embed="rId2"/>
          <a:srcRect t="60942"/>
          <a:stretch>
            <a:fillRect/>
          </a:stretch>
        </p:blipFill>
        <p:spPr bwMode="auto">
          <a:xfrm>
            <a:off x="930352" y="4786322"/>
            <a:ext cx="7213548" cy="1000132"/>
          </a:xfrm>
          <a:prstGeom prst="rect">
            <a:avLst/>
          </a:prstGeom>
          <a:noFill/>
          <a:ln w="9525">
            <a:noFill/>
            <a:miter lim="800000"/>
            <a:headEnd/>
            <a:tailEnd/>
          </a:ln>
          <a:effectLst/>
        </p:spPr>
      </p:pic>
      <p:sp>
        <p:nvSpPr>
          <p:cNvPr id="5" name="Rectangle 4"/>
          <p:cNvSpPr/>
          <p:nvPr/>
        </p:nvSpPr>
        <p:spPr>
          <a:xfrm>
            <a:off x="2859178" y="2650805"/>
            <a:ext cx="3498772" cy="492443"/>
          </a:xfrm>
          <a:prstGeom prst="rect">
            <a:avLst/>
          </a:prstGeom>
          <a:solidFill>
            <a:schemeClr val="bg1"/>
          </a:solidFill>
        </p:spPr>
        <p:txBody>
          <a:bodyPr wrap="square" lIns="0" tIns="0" rIns="0" bIns="0">
            <a:spAutoFit/>
          </a:bodyPr>
          <a:lstStyle/>
          <a:p>
            <a:pPr marL="447675" indent="-180975" algn="ctr"/>
            <a:r>
              <a:rPr lang="en-US" sz="3200" b="1" i="1" dirty="0" smtClean="0">
                <a:solidFill>
                  <a:schemeClr val="bg2">
                    <a:lumMod val="75000"/>
                  </a:schemeClr>
                </a:solidFill>
                <a:latin typeface="Calibri Light" pitchFamily="34" charset="0"/>
                <a:ea typeface="Calibri Light" pitchFamily="34" charset="0"/>
                <a:cs typeface="Calibri Light" pitchFamily="34" charset="0"/>
                <a:hlinkClick r:id="rId3"/>
              </a:rPr>
              <a:t>http://rdbfis.eu/</a:t>
            </a:r>
            <a:endParaRPr lang="en-US" sz="3200" b="1" i="1" dirty="0" smtClean="0">
              <a:solidFill>
                <a:schemeClr val="bg2">
                  <a:lumMod val="75000"/>
                </a:schemeClr>
              </a:solidFill>
              <a:latin typeface="Calibri Light" pitchFamily="34" charset="0"/>
              <a:ea typeface="Calibri Light" pitchFamily="34" charset="0"/>
              <a:cs typeface="Calibri Light" pitchFamily="34" charset="0"/>
            </a:endParaRPr>
          </a:p>
        </p:txBody>
      </p:sp>
      <p:grpSp>
        <p:nvGrpSpPr>
          <p:cNvPr id="6" name="Group 5"/>
          <p:cNvGrpSpPr>
            <a:grpSpLocks noChangeAspect="1"/>
          </p:cNvGrpSpPr>
          <p:nvPr/>
        </p:nvGrpSpPr>
        <p:grpSpPr>
          <a:xfrm>
            <a:off x="1417716" y="3739638"/>
            <a:ext cx="6368994" cy="975246"/>
            <a:chOff x="1714480" y="571480"/>
            <a:chExt cx="8970413" cy="1373586"/>
          </a:xfrm>
        </p:grpSpPr>
        <p:pic>
          <p:nvPicPr>
            <p:cNvPr id="7" name="Picture 2"/>
            <p:cNvPicPr>
              <a:picLocks noChangeAspect="1" noChangeArrowheads="1"/>
            </p:cNvPicPr>
            <p:nvPr/>
          </p:nvPicPr>
          <p:blipFill>
            <a:blip r:embed="rId4"/>
            <a:srcRect l="9376" t="24723" r="10142"/>
            <a:stretch>
              <a:fillRect/>
            </a:stretch>
          </p:blipFill>
          <p:spPr bwMode="auto">
            <a:xfrm>
              <a:off x="2940680" y="571480"/>
              <a:ext cx="7744213" cy="1373586"/>
            </a:xfrm>
            <a:prstGeom prst="rect">
              <a:avLst/>
            </a:prstGeom>
            <a:noFill/>
            <a:ln w="9525">
              <a:noFill/>
              <a:miter lim="800000"/>
              <a:headEnd/>
              <a:tailEnd/>
            </a:ln>
            <a:effectLst/>
          </p:spPr>
        </p:pic>
        <p:pic>
          <p:nvPicPr>
            <p:cNvPr id="8" name="Picture 7" descr="v1.2.png"/>
            <p:cNvPicPr>
              <a:picLocks noChangeAspect="1"/>
            </p:cNvPicPr>
            <p:nvPr/>
          </p:nvPicPr>
          <p:blipFill>
            <a:blip r:embed="rId5"/>
            <a:stretch>
              <a:fillRect/>
            </a:stretch>
          </p:blipFill>
          <p:spPr>
            <a:xfrm>
              <a:off x="1714480" y="1028096"/>
              <a:ext cx="1098973" cy="348320"/>
            </a:xfrm>
            <a:prstGeom prst="rect">
              <a:avLst/>
            </a:prstGeom>
          </p:spPr>
        </p:pic>
      </p:grpSp>
      <p:pic>
        <p:nvPicPr>
          <p:cNvPr id="9" name="Imagen 1" descr="logo_ec_17_colors_300dpi"/>
          <p:cNvPicPr/>
          <p:nvPr/>
        </p:nvPicPr>
        <p:blipFill>
          <a:blip r:embed="rId6">
            <a:extLst>
              <a:ext uri="{28A0092B-C50C-407E-A947-70E740481C1C}">
                <a14:useLocalDpi xmlns:lc="http://schemas.openxmlformats.org/drawingml/2006/lockedCanvas" xmlns:pic="http://schemas.openxmlformats.org/drawingml/2006/picture" xmlns:a14="http://schemas.microsoft.com/office/drawing/2010/main" xmlns:wps="http://schemas.microsoft.com/office/word/2010/wordprocessingShape" xmlns:wpi="http://schemas.microsoft.com/office/word/2010/wordprocessingInk" xmlns:wpg="http://schemas.microsoft.com/office/word/2010/wordprocessingGroup" xmlns:w16se="http://schemas.microsoft.com/office/word/2015/wordml/symex" xmlns:w16sdtdh="http://schemas.microsoft.com/office/word/2020/wordml/sdtdatahash" xmlns:w16="http://schemas.microsoft.com/office/word/2018/wordml" xmlns:w16cid="http://schemas.microsoft.com/office/word/2016/wordml/cid" xmlns:w16cex="http://schemas.microsoft.com/office/word/2018/wordml/cex" xmlns:w15="http://schemas.microsoft.com/office/word/2012/wordml" xmlns:w14="http://schemas.microsoft.com/office/word/2010/wordml" xmlns:w="http://schemas.openxmlformats.org/wordprocessingml/2006/main" xmlns:w10="urn:schemas-microsoft-com:office:word" xmlns:wp14="http://schemas.microsoft.com/office/word/2010/wordprocessingDrawing" xmlns:v="urn:schemas-microsoft-com:vml" xmlns:oel="http://schemas.microsoft.com/office/2019/extlst" xmlns:o="urn:schemas-microsoft-com:office:office" xmlns:am3d="http://schemas.microsoft.com/office/drawing/2017/model3d" xmlns:aink="http://schemas.microsoft.com/office/drawing/2016/ink" xmlns:mc="http://schemas.openxmlformats.org/markup-compatibility/2006" xmlns:cx8="http://schemas.microsoft.com/office/drawing/2016/5/14/chartex" xmlns:cx7="http://schemas.microsoft.com/office/drawing/2016/5/13/chartex" xmlns:cx6="http://schemas.microsoft.com/office/drawing/2016/5/12/chartex" xmlns:cx5="http://schemas.microsoft.com/office/drawing/2016/5/11/chartex" xmlns:cx4="http://schemas.microsoft.com/office/drawing/2016/5/10/chartex" xmlns:cx3="http://schemas.microsoft.com/office/drawing/2016/5/9/chartex" xmlns:cx2="http://schemas.microsoft.com/office/drawing/2015/10/21/chartex" xmlns:cx1="http://schemas.microsoft.com/office/drawing/2015/9/8/chartex" xmlns:cx="http://schemas.microsoft.com/office/drawing/2014/chartex" xmlns:wpc="http://schemas.microsoft.com/office/word/2010/wordprocessingCanvas" xmlns="" xmlns:wne="http://schemas.microsoft.com/office/word/2006/wordml" xmlns:wp="http://schemas.openxmlformats.org/drawingml/2006/wordprocessingDrawing" xmlns:m="http://schemas.openxmlformats.org/officeDocument/2006/math" xmlns:ve="http://schemas.openxmlformats.org/markup-compatibility/2006" val="0"/>
              </a:ext>
            </a:extLst>
          </a:blip>
          <a:srcRect/>
          <a:stretch>
            <a:fillRect/>
          </a:stretch>
        </p:blipFill>
        <p:spPr bwMode="auto">
          <a:xfrm>
            <a:off x="3854137" y="214290"/>
            <a:ext cx="1360805" cy="669925"/>
          </a:xfrm>
          <a:prstGeom prst="rect">
            <a:avLst/>
          </a:prstGeom>
          <a:noFill/>
          <a:ln>
            <a:noFill/>
          </a:ln>
        </p:spPr>
      </p:pic>
      <p:sp>
        <p:nvSpPr>
          <p:cNvPr id="10" name="Rectangle 9"/>
          <p:cNvSpPr/>
          <p:nvPr/>
        </p:nvSpPr>
        <p:spPr>
          <a:xfrm>
            <a:off x="2214546" y="928670"/>
            <a:ext cx="4572000" cy="975652"/>
          </a:xfrm>
          <a:prstGeom prst="rect">
            <a:avLst/>
          </a:prstGeom>
        </p:spPr>
        <p:txBody>
          <a:bodyPr>
            <a:spAutoFit/>
          </a:bodyPr>
          <a:lstStyle/>
          <a:p>
            <a:pPr algn="ctr">
              <a:lnSpc>
                <a:spcPct val="105000"/>
              </a:lnSpc>
            </a:pPr>
            <a:r>
              <a:rPr lang="en-US" b="1" cap="small" dirty="0" smtClean="0">
                <a:solidFill>
                  <a:schemeClr val="bg2">
                    <a:lumMod val="50000"/>
                  </a:schemeClr>
                </a:solidFill>
                <a:latin typeface="Calibri Light" pitchFamily="34" charset="0"/>
                <a:ea typeface="Calibri"/>
                <a:cs typeface="Calibri Light" pitchFamily="34" charset="0"/>
                <a:sym typeface="Symbol"/>
              </a:rPr>
              <a:t>CINEA/EMFAF/2021/3.1.2/03/SC04/SI2.881222</a:t>
            </a:r>
          </a:p>
          <a:p>
            <a:pPr algn="ctr">
              <a:lnSpc>
                <a:spcPct val="105000"/>
              </a:lnSpc>
            </a:pPr>
            <a:r>
              <a:rPr lang="en-US" b="1" i="1" dirty="0" smtClean="0">
                <a:solidFill>
                  <a:schemeClr val="bg2">
                    <a:lumMod val="75000"/>
                  </a:schemeClr>
                </a:solidFill>
                <a:latin typeface="Calibri Light" pitchFamily="34" charset="0"/>
                <a:ea typeface="Calibri Light" pitchFamily="34" charset="0"/>
                <a:cs typeface="Calibri Light" pitchFamily="34" charset="0"/>
              </a:rPr>
              <a:t>Specific Contract 2021/3.1.2/03/SC04</a:t>
            </a:r>
          </a:p>
          <a:p>
            <a:pPr algn="ctr"/>
            <a:r>
              <a:rPr lang="en-US" b="1" dirty="0" smtClean="0">
                <a:solidFill>
                  <a:schemeClr val="bg2">
                    <a:lumMod val="50000"/>
                  </a:schemeClr>
                </a:solidFill>
                <a:latin typeface="Calibri Light" pitchFamily="34" charset="0"/>
                <a:ea typeface="Calibri"/>
                <a:cs typeface="Calibri Light" pitchFamily="34" charset="0"/>
                <a:sym typeface="Symbol"/>
              </a:rPr>
              <a:t>Hosting, maintenance and further development of the Regional Database for the Mediterranean and Black Seas</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400110"/>
          </a:xfrm>
          <a:prstGeom prst="rect">
            <a:avLst/>
          </a:prstGeom>
          <a:solidFill>
            <a:schemeClr val="bg2">
              <a:lumMod val="75000"/>
            </a:schemeClr>
          </a:solidFill>
          <a:ln w="6350">
            <a:noFill/>
          </a:ln>
        </p:spPr>
        <p:txBody>
          <a:bodyPr wrap="square">
            <a:spAutoFit/>
          </a:bodyPr>
          <a:lstStyle/>
          <a:p>
            <a:pPr algn="ctr"/>
            <a:r>
              <a:rPr lang="en-US" sz="2000" b="1" dirty="0" err="1" smtClean="0">
                <a:solidFill>
                  <a:schemeClr val="bg1"/>
                </a:solidFill>
                <a:latin typeface="Calibri Light" pitchFamily="34" charset="0"/>
                <a:cs typeface="Calibri Light" pitchFamily="34" charset="0"/>
              </a:rPr>
              <a:t>Med&amp;BS</a:t>
            </a:r>
            <a:r>
              <a:rPr lang="en-US" sz="2000" b="1" dirty="0" smtClean="0">
                <a:solidFill>
                  <a:schemeClr val="bg1"/>
                </a:solidFill>
                <a:latin typeface="Calibri Light" pitchFamily="34" charset="0"/>
                <a:cs typeface="Calibri Light" pitchFamily="34" charset="0"/>
              </a:rPr>
              <a:t> RDBFIS: overview</a:t>
            </a:r>
            <a:endParaRPr lang="en-GB" sz="2000" b="1" dirty="0" smtClean="0">
              <a:solidFill>
                <a:schemeClr val="bg1"/>
              </a:solidFill>
              <a:latin typeface="Calibri Light" pitchFamily="34" charset="0"/>
              <a:cs typeface="Calibri Light" pitchFamily="34" charset="0"/>
            </a:endParaRPr>
          </a:p>
        </p:txBody>
      </p:sp>
      <p:grpSp>
        <p:nvGrpSpPr>
          <p:cNvPr id="31" name="Group 30"/>
          <p:cNvGrpSpPr>
            <a:grpSpLocks noChangeAspect="1"/>
          </p:cNvGrpSpPr>
          <p:nvPr/>
        </p:nvGrpSpPr>
        <p:grpSpPr>
          <a:xfrm>
            <a:off x="1926650" y="6104344"/>
            <a:ext cx="4717052" cy="682242"/>
            <a:chOff x="1714480" y="571480"/>
            <a:chExt cx="6643734" cy="960904"/>
          </a:xfrm>
        </p:grpSpPr>
        <p:pic>
          <p:nvPicPr>
            <p:cNvPr id="29" name="Picture 2"/>
            <p:cNvPicPr>
              <a:picLocks noChangeAspect="1" noChangeArrowheads="1"/>
            </p:cNvPicPr>
            <p:nvPr/>
          </p:nvPicPr>
          <p:blipFill>
            <a:blip r:embed="rId3"/>
            <a:srcRect l="9376" t="24723" r="10142"/>
            <a:stretch>
              <a:fillRect/>
            </a:stretch>
          </p:blipFill>
          <p:spPr bwMode="auto">
            <a:xfrm>
              <a:off x="2940680" y="571480"/>
              <a:ext cx="5417534" cy="960904"/>
            </a:xfrm>
            <a:prstGeom prst="rect">
              <a:avLst/>
            </a:prstGeom>
            <a:noFill/>
            <a:ln w="9525">
              <a:noFill/>
              <a:miter lim="800000"/>
              <a:headEnd/>
              <a:tailEnd/>
            </a:ln>
            <a:effectLst/>
          </p:spPr>
        </p:pic>
        <p:pic>
          <p:nvPicPr>
            <p:cNvPr id="30" name="Picture 29" descr="v1.2.png"/>
            <p:cNvPicPr>
              <a:picLocks noChangeAspect="1"/>
            </p:cNvPicPr>
            <p:nvPr/>
          </p:nvPicPr>
          <p:blipFill>
            <a:blip r:embed="rId4"/>
            <a:stretch>
              <a:fillRect/>
            </a:stretch>
          </p:blipFill>
          <p:spPr>
            <a:xfrm>
              <a:off x="1714480" y="857232"/>
              <a:ext cx="1098973" cy="348319"/>
            </a:xfrm>
            <a:prstGeom prst="rect">
              <a:avLst/>
            </a:prstGeom>
          </p:spPr>
        </p:pic>
      </p:grpSp>
      <p:sp>
        <p:nvSpPr>
          <p:cNvPr id="32" name="Rectangle 31"/>
          <p:cNvSpPr/>
          <p:nvPr/>
        </p:nvSpPr>
        <p:spPr>
          <a:xfrm>
            <a:off x="214282" y="533826"/>
            <a:ext cx="3429024" cy="1015663"/>
          </a:xfrm>
          <a:prstGeom prst="rect">
            <a:avLst/>
          </a:prstGeom>
        </p:spPr>
        <p:txBody>
          <a:bodyPr wrap="square">
            <a:spAutoFit/>
          </a:bodyPr>
          <a:lstStyle/>
          <a:p>
            <a:r>
              <a:rPr lang="en-US" sz="2000" b="1" dirty="0" smtClean="0">
                <a:solidFill>
                  <a:schemeClr val="tx1"/>
                </a:solidFill>
                <a:latin typeface="Calibri Light" pitchFamily="34" charset="0"/>
                <a:cs typeface="Calibri Light" pitchFamily="34" charset="0"/>
              </a:rPr>
              <a:t>RDBFIS</a:t>
            </a:r>
            <a:r>
              <a:rPr lang="en-US" sz="2000" dirty="0" smtClean="0">
                <a:solidFill>
                  <a:schemeClr val="tx1"/>
                </a:solidFill>
                <a:latin typeface="Calibri Light" pitchFamily="34" charset="0"/>
                <a:cs typeface="Calibri Light" pitchFamily="34" charset="0"/>
              </a:rPr>
              <a:t>: a web-based integrated fisheries information system for the </a:t>
            </a:r>
            <a:r>
              <a:rPr lang="en-US" sz="2000" dirty="0" err="1" smtClean="0">
                <a:solidFill>
                  <a:schemeClr val="tx1"/>
                </a:solidFill>
                <a:latin typeface="Calibri Light" pitchFamily="34" charset="0"/>
                <a:cs typeface="Calibri Light" pitchFamily="34" charset="0"/>
              </a:rPr>
              <a:t>Med&amp;BS</a:t>
            </a:r>
            <a:endParaRPr lang="el-GR" sz="2000" dirty="0" smtClean="0">
              <a:solidFill>
                <a:schemeClr val="tx1"/>
              </a:solidFill>
              <a:latin typeface="Calibri Light" pitchFamily="34" charset="0"/>
              <a:cs typeface="Calibri Light" pitchFamily="34" charset="0"/>
            </a:endParaRPr>
          </a:p>
        </p:txBody>
      </p:sp>
      <p:pic>
        <p:nvPicPr>
          <p:cNvPr id="33" name="Picture 32"/>
          <p:cNvPicPr>
            <a:picLocks noChangeAspect="1" noChangeArrowheads="1"/>
          </p:cNvPicPr>
          <p:nvPr/>
        </p:nvPicPr>
        <p:blipFill>
          <a:blip r:embed="rId5"/>
          <a:srcRect l="24526" t="8031"/>
          <a:stretch>
            <a:fillRect/>
          </a:stretch>
        </p:blipFill>
        <p:spPr bwMode="auto">
          <a:xfrm>
            <a:off x="357158" y="2319776"/>
            <a:ext cx="3649171" cy="3090096"/>
          </a:xfrm>
          <a:prstGeom prst="rect">
            <a:avLst/>
          </a:prstGeom>
          <a:noFill/>
          <a:ln w="9525">
            <a:noFill/>
            <a:miter lim="800000"/>
            <a:headEnd/>
            <a:tailEnd/>
          </a:ln>
          <a:effectLst/>
        </p:spPr>
      </p:pic>
      <p:pic>
        <p:nvPicPr>
          <p:cNvPr id="34" name="Picture 5"/>
          <p:cNvPicPr>
            <a:picLocks noChangeAspect="1" noChangeArrowheads="1"/>
          </p:cNvPicPr>
          <p:nvPr/>
        </p:nvPicPr>
        <p:blipFill>
          <a:blip r:embed="rId6"/>
          <a:srcRect/>
          <a:stretch>
            <a:fillRect/>
          </a:stretch>
        </p:blipFill>
        <p:spPr bwMode="auto">
          <a:xfrm>
            <a:off x="634935" y="1533958"/>
            <a:ext cx="3436999" cy="1988616"/>
          </a:xfrm>
          <a:prstGeom prst="rect">
            <a:avLst/>
          </a:prstGeom>
          <a:noFill/>
          <a:ln w="9525">
            <a:noFill/>
            <a:miter lim="800000"/>
            <a:headEnd/>
            <a:tailEnd/>
          </a:ln>
          <a:effectLst/>
        </p:spPr>
      </p:pic>
      <p:sp>
        <p:nvSpPr>
          <p:cNvPr id="35" name="Rectangle 34"/>
          <p:cNvSpPr/>
          <p:nvPr/>
        </p:nvSpPr>
        <p:spPr>
          <a:xfrm>
            <a:off x="4357686" y="819578"/>
            <a:ext cx="4572032" cy="5524589"/>
          </a:xfrm>
          <a:prstGeom prst="rect">
            <a:avLst/>
          </a:prstGeom>
        </p:spPr>
        <p:txBody>
          <a:bodyPr wrap="square">
            <a:spAutoFit/>
          </a:bodyPr>
          <a:lstStyle/>
          <a:p>
            <a:pPr marL="177800" indent="-177800"/>
            <a:r>
              <a:rPr lang="en-US" sz="2000" b="1" dirty="0" smtClean="0">
                <a:solidFill>
                  <a:schemeClr val="tx1"/>
                </a:solidFill>
                <a:latin typeface="Calibri Light" pitchFamily="34" charset="0"/>
                <a:ea typeface="Calibri Light" pitchFamily="34" charset="0"/>
                <a:cs typeface="Calibri Light" pitchFamily="34" charset="0"/>
                <a:sym typeface="Symbol"/>
              </a:rPr>
              <a:t>main features and advantages:</a:t>
            </a:r>
          </a:p>
          <a:p>
            <a:pPr marL="177800" indent="-177800"/>
            <a:endParaRPr lang="en-US" sz="900" dirty="0" smtClean="0">
              <a:solidFill>
                <a:schemeClr val="tx1"/>
              </a:solidFill>
              <a:latin typeface="Calibri Light" pitchFamily="34" charset="0"/>
              <a:ea typeface="Calibri Light" pitchFamily="34" charset="0"/>
              <a:cs typeface="Calibri Light" pitchFamily="34" charset="0"/>
              <a:sym typeface="Symbol"/>
            </a:endParaRPr>
          </a:p>
          <a:p>
            <a:pPr marL="177800" indent="-177800">
              <a:spcAft>
                <a:spcPts val="600"/>
              </a:spcAft>
              <a:buFont typeface="Arial" pitchFamily="34" charset="0"/>
              <a:buChar char="•"/>
            </a:pPr>
            <a:r>
              <a:rPr lang="en-US" sz="2000" dirty="0" smtClean="0">
                <a:solidFill>
                  <a:schemeClr val="tx1"/>
                </a:solidFill>
                <a:latin typeface="Calibri Light" pitchFamily="34" charset="0"/>
                <a:ea typeface="Calibri Light" pitchFamily="34" charset="0"/>
                <a:cs typeface="Calibri Light" pitchFamily="34" charset="0"/>
                <a:sym typeface="Symbol"/>
              </a:rPr>
              <a:t>Centralize RDB for DCF data;</a:t>
            </a:r>
          </a:p>
          <a:p>
            <a:pPr marL="177800" indent="-177800">
              <a:spcAft>
                <a:spcPts val="600"/>
              </a:spcAft>
              <a:buFont typeface="Arial" pitchFamily="34" charset="0"/>
              <a:buChar char="•"/>
            </a:pPr>
            <a:r>
              <a:rPr lang="en-US" sz="2000" dirty="0" smtClean="0">
                <a:solidFill>
                  <a:schemeClr val="tx1"/>
                </a:solidFill>
                <a:latin typeface="Calibri Light" pitchFamily="34" charset="0"/>
                <a:ea typeface="Calibri Light" pitchFamily="34" charset="0"/>
                <a:cs typeface="Calibri Light" pitchFamily="34" charset="0"/>
                <a:sym typeface="Symbol"/>
              </a:rPr>
              <a:t>A power full tool for </a:t>
            </a:r>
            <a:r>
              <a:rPr lang="en-US" sz="2000" dirty="0" err="1" smtClean="0">
                <a:solidFill>
                  <a:schemeClr val="tx1"/>
                </a:solidFill>
                <a:latin typeface="Calibri Light" pitchFamily="34" charset="0"/>
                <a:ea typeface="Calibri Light" pitchFamily="34" charset="0"/>
                <a:cs typeface="Calibri Light" pitchFamily="34" charset="0"/>
                <a:sym typeface="Symbol"/>
              </a:rPr>
              <a:t>Med&amp;BS</a:t>
            </a:r>
            <a:r>
              <a:rPr lang="en-US" sz="2000" dirty="0" smtClean="0">
                <a:solidFill>
                  <a:schemeClr val="tx1"/>
                </a:solidFill>
                <a:latin typeface="Calibri Light" pitchFamily="34" charset="0"/>
                <a:ea typeface="Calibri Light" pitchFamily="34" charset="0"/>
                <a:cs typeface="Calibri Light" pitchFamily="34" charset="0"/>
                <a:sym typeface="Symbol"/>
              </a:rPr>
              <a:t> RCG, </a:t>
            </a:r>
            <a:r>
              <a:rPr lang="en-US" sz="2000" dirty="0" err="1" smtClean="0">
                <a:solidFill>
                  <a:schemeClr val="tx1"/>
                </a:solidFill>
                <a:latin typeface="Calibri Light" pitchFamily="34" charset="0"/>
                <a:ea typeface="Calibri Light" pitchFamily="34" charset="0"/>
                <a:cs typeface="Calibri Light" pitchFamily="34" charset="0"/>
                <a:sym typeface="Symbol"/>
              </a:rPr>
              <a:t>Med&amp;BS</a:t>
            </a:r>
            <a:r>
              <a:rPr lang="en-US" sz="2000" dirty="0" smtClean="0">
                <a:solidFill>
                  <a:schemeClr val="tx1"/>
                </a:solidFill>
                <a:latin typeface="Calibri Light" pitchFamily="34" charset="0"/>
                <a:ea typeface="Calibri Light" pitchFamily="34" charset="0"/>
                <a:cs typeface="Calibri Light" pitchFamily="34" charset="0"/>
                <a:sym typeface="Symbol"/>
              </a:rPr>
              <a:t> MS, end users;</a:t>
            </a:r>
          </a:p>
          <a:p>
            <a:pPr marL="177800" indent="-177800">
              <a:spcAft>
                <a:spcPts val="600"/>
              </a:spcAft>
              <a:buFont typeface="Arial" pitchFamily="34" charset="0"/>
              <a:buChar char="•"/>
            </a:pPr>
            <a:r>
              <a:rPr lang="en-US" sz="2000" dirty="0" smtClean="0">
                <a:solidFill>
                  <a:schemeClr val="tx1"/>
                </a:solidFill>
                <a:latin typeface="Calibri Light" pitchFamily="34" charset="0"/>
                <a:ea typeface="Calibri Light" pitchFamily="34" charset="0"/>
                <a:cs typeface="Calibri Light" pitchFamily="34" charset="0"/>
                <a:sym typeface="Symbol"/>
              </a:rPr>
              <a:t>A security subsystem ensures data access and protection;</a:t>
            </a:r>
          </a:p>
          <a:p>
            <a:pPr marL="177800" indent="-177800">
              <a:spcAft>
                <a:spcPts val="600"/>
              </a:spcAft>
              <a:buFont typeface="Arial" pitchFamily="34" charset="0"/>
              <a:buChar char="•"/>
            </a:pPr>
            <a:r>
              <a:rPr lang="en-US" sz="2000" dirty="0" smtClean="0">
                <a:solidFill>
                  <a:schemeClr val="tx1"/>
                </a:solidFill>
                <a:latin typeface="Calibri Light" pitchFamily="34" charset="0"/>
                <a:ea typeface="Calibri Light" pitchFamily="34" charset="0"/>
                <a:cs typeface="Calibri Light" pitchFamily="34" charset="0"/>
                <a:sym typeface="Symbol"/>
              </a:rPr>
              <a:t>Support common quality data checks, processing, reporting;</a:t>
            </a:r>
          </a:p>
          <a:p>
            <a:pPr marL="177800" indent="-177800">
              <a:spcAft>
                <a:spcPts val="600"/>
              </a:spcAft>
              <a:buFont typeface="Arial" pitchFamily="34" charset="0"/>
              <a:buChar char="•"/>
            </a:pPr>
            <a:r>
              <a:rPr lang="en-US" sz="2000" dirty="0" smtClean="0">
                <a:solidFill>
                  <a:schemeClr val="tx1"/>
                </a:solidFill>
                <a:latin typeface="Calibri Light" pitchFamily="34" charset="0"/>
                <a:ea typeface="Calibri Light" pitchFamily="34" charset="0"/>
                <a:cs typeface="Calibri Light" pitchFamily="34" charset="0"/>
                <a:sym typeface="Symbol"/>
              </a:rPr>
              <a:t>Surveys are included;</a:t>
            </a:r>
          </a:p>
          <a:p>
            <a:pPr marL="177800" indent="-177800">
              <a:spcAft>
                <a:spcPts val="600"/>
              </a:spcAft>
              <a:buFont typeface="Arial" pitchFamily="34" charset="0"/>
              <a:buChar char="•"/>
            </a:pPr>
            <a:r>
              <a:rPr lang="en-US" sz="2000" dirty="0" smtClean="0">
                <a:solidFill>
                  <a:schemeClr val="tx1"/>
                </a:solidFill>
                <a:latin typeface="Calibri Light" pitchFamily="34" charset="0"/>
                <a:ea typeface="Calibri Light" pitchFamily="34" charset="0"/>
                <a:cs typeface="Calibri Light" pitchFamily="34" charset="0"/>
                <a:sym typeface="Symbol"/>
              </a:rPr>
              <a:t>Spatial information has been </a:t>
            </a:r>
            <a:r>
              <a:rPr lang="en-US" sz="2000" dirty="0" smtClean="0">
                <a:solidFill>
                  <a:schemeClr val="tx1"/>
                </a:solidFill>
                <a:latin typeface="Calibri Light" pitchFamily="34" charset="0"/>
                <a:ea typeface="Calibri Light" pitchFamily="34" charset="0"/>
                <a:cs typeface="Calibri Light" pitchFamily="34" charset="0"/>
                <a:sym typeface="Symbol"/>
              </a:rPr>
              <a:t>integrated</a:t>
            </a:r>
          </a:p>
          <a:p>
            <a:pPr marL="177800" indent="-177800">
              <a:spcAft>
                <a:spcPts val="600"/>
              </a:spcAft>
              <a:buFont typeface="Arial" pitchFamily="34" charset="0"/>
              <a:buChar char="•"/>
            </a:pPr>
            <a:endParaRPr lang="en-US" sz="2000" dirty="0" smtClean="0">
              <a:solidFill>
                <a:schemeClr val="tx1"/>
              </a:solidFill>
              <a:latin typeface="Calibri Light" pitchFamily="34" charset="0"/>
              <a:ea typeface="Calibri Light" pitchFamily="34" charset="0"/>
              <a:cs typeface="Calibri Light" pitchFamily="34" charset="0"/>
              <a:sym typeface="Symbol"/>
            </a:endParaRPr>
          </a:p>
          <a:p>
            <a:pPr marL="177800" indent="-177800">
              <a:spcAft>
                <a:spcPts val="600"/>
              </a:spcAft>
            </a:pPr>
            <a:r>
              <a:rPr lang="en-US" sz="1800" i="1" dirty="0" smtClean="0">
                <a:solidFill>
                  <a:schemeClr val="tx1"/>
                </a:solidFill>
                <a:latin typeface="Calibri Light" pitchFamily="34" charset="0"/>
                <a:ea typeface="Calibri Light" pitchFamily="34" charset="0"/>
                <a:cs typeface="Calibri Light" pitchFamily="34" charset="0"/>
                <a:sym typeface="Symbol"/>
                <a:hlinkClick r:id="rId7"/>
              </a:rPr>
              <a:t>https://</a:t>
            </a:r>
            <a:r>
              <a:rPr lang="en-US" sz="1800" i="1" dirty="0" smtClean="0">
                <a:solidFill>
                  <a:schemeClr val="tx1"/>
                </a:solidFill>
                <a:latin typeface="Calibri Light" pitchFamily="34" charset="0"/>
                <a:ea typeface="Calibri Light" pitchFamily="34" charset="0"/>
                <a:cs typeface="Calibri Light" pitchFamily="34" charset="0"/>
                <a:sym typeface="Symbol"/>
                <a:hlinkClick r:id="rId7"/>
              </a:rPr>
              <a:t>medbs-rdbfis.hcmr.gr:8443</a:t>
            </a:r>
            <a:endParaRPr lang="en-US" sz="1800" i="1" dirty="0" smtClean="0">
              <a:solidFill>
                <a:schemeClr val="tx1"/>
              </a:solidFill>
              <a:latin typeface="Calibri Light" pitchFamily="34" charset="0"/>
              <a:ea typeface="Calibri Light" pitchFamily="34" charset="0"/>
              <a:cs typeface="Calibri Light" pitchFamily="34" charset="0"/>
              <a:sym typeface="Symbol"/>
            </a:endParaRPr>
          </a:p>
          <a:p>
            <a:pPr marL="177800" indent="-177800">
              <a:spcAft>
                <a:spcPts val="600"/>
              </a:spcAft>
            </a:pPr>
            <a:endParaRPr lang="en-US" sz="1800" i="1" dirty="0" smtClean="0">
              <a:solidFill>
                <a:schemeClr val="tx1"/>
              </a:solidFill>
              <a:latin typeface="Calibri Light" pitchFamily="34" charset="0"/>
              <a:ea typeface="Calibri Light" pitchFamily="34" charset="0"/>
              <a:cs typeface="Calibri Light" pitchFamily="34" charset="0"/>
              <a:sym typeface="Symbol"/>
            </a:endParaRPr>
          </a:p>
          <a:p>
            <a:pPr marL="177800" indent="-177800">
              <a:spcAft>
                <a:spcPts val="600"/>
              </a:spcAft>
            </a:pPr>
            <a:endParaRPr lang="en-US" sz="2000" dirty="0" smtClean="0">
              <a:solidFill>
                <a:schemeClr val="tx1"/>
              </a:solidFill>
              <a:latin typeface="Calibri Light" pitchFamily="34" charset="0"/>
              <a:ea typeface="Calibri Light" pitchFamily="34" charset="0"/>
              <a:cs typeface="Calibri Light" pitchFamily="34" charset="0"/>
              <a:sym typeface="Symbol"/>
            </a:endParaRPr>
          </a:p>
          <a:p>
            <a:pPr marL="177800" indent="-177800"/>
            <a:endParaRPr lang="en-US" sz="1800" dirty="0" smtClean="0">
              <a:solidFill>
                <a:schemeClr val="tx1"/>
              </a:solidFill>
              <a:latin typeface="Calibri Light" pitchFamily="34" charset="0"/>
              <a:ea typeface="Calibri Light" pitchFamily="34" charset="0"/>
              <a:cs typeface="Calibri Light" pitchFamily="34" charset="0"/>
              <a:sym typeface="Symbol"/>
            </a:endParaRPr>
          </a:p>
        </p:txBody>
      </p:sp>
      <p:cxnSp>
        <p:nvCxnSpPr>
          <p:cNvPr id="36" name="Straight Connector 35"/>
          <p:cNvCxnSpPr/>
          <p:nvPr/>
        </p:nvCxnSpPr>
        <p:spPr>
          <a:xfrm rot="5400000">
            <a:off x="1873454" y="3087908"/>
            <a:ext cx="4824000" cy="1588"/>
          </a:xfrm>
          <a:prstGeom prst="line">
            <a:avLst/>
          </a:prstGeom>
          <a:ln w="60325">
            <a:solidFill>
              <a:schemeClr val="accent1">
                <a:shade val="95000"/>
                <a:satMod val="105000"/>
                <a:alpha val="34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a:grpSpLocks noChangeAspect="1"/>
          </p:cNvGrpSpPr>
          <p:nvPr/>
        </p:nvGrpSpPr>
        <p:grpSpPr>
          <a:xfrm>
            <a:off x="1857356" y="1643050"/>
            <a:ext cx="5087311" cy="1526167"/>
            <a:chOff x="751025" y="4688969"/>
            <a:chExt cx="5334000" cy="1600169"/>
          </a:xfrm>
        </p:grpSpPr>
        <p:pic>
          <p:nvPicPr>
            <p:cNvPr id="4" name="Picture 3" descr="Linux.png"/>
            <p:cNvPicPr>
              <a:picLocks noChangeAspect="1"/>
            </p:cNvPicPr>
            <p:nvPr/>
          </p:nvPicPr>
          <p:blipFill>
            <a:blip r:embed="rId2" cstate="print"/>
            <a:stretch>
              <a:fillRect/>
            </a:stretch>
          </p:blipFill>
          <p:spPr>
            <a:xfrm>
              <a:off x="751025" y="4688969"/>
              <a:ext cx="728954" cy="728954"/>
            </a:xfrm>
            <a:prstGeom prst="rect">
              <a:avLst/>
            </a:prstGeom>
          </p:spPr>
        </p:pic>
        <p:grpSp>
          <p:nvGrpSpPr>
            <p:cNvPr id="5" name="Group 19"/>
            <p:cNvGrpSpPr/>
            <p:nvPr/>
          </p:nvGrpSpPr>
          <p:grpSpPr>
            <a:xfrm>
              <a:off x="772579" y="4801549"/>
              <a:ext cx="5312446" cy="1487589"/>
              <a:chOff x="-335668" y="4456225"/>
              <a:chExt cx="5312446" cy="1487589"/>
            </a:xfrm>
          </p:grpSpPr>
          <p:pic>
            <p:nvPicPr>
              <p:cNvPr id="6" name="Picture 6"/>
              <p:cNvPicPr>
                <a:picLocks noChangeAspect="1" noChangeArrowheads="1"/>
              </p:cNvPicPr>
              <p:nvPr/>
            </p:nvPicPr>
            <p:blipFill>
              <a:blip r:embed="rId3" cstate="print"/>
              <a:srcRect/>
              <a:stretch>
                <a:fillRect/>
              </a:stretch>
            </p:blipFill>
            <p:spPr bwMode="auto">
              <a:xfrm>
                <a:off x="2143108" y="4596349"/>
                <a:ext cx="476250" cy="476250"/>
              </a:xfrm>
              <a:prstGeom prst="rect">
                <a:avLst/>
              </a:prstGeom>
              <a:noFill/>
              <a:ln w="9525">
                <a:noFill/>
                <a:miter lim="800000"/>
                <a:headEnd/>
                <a:tailEnd/>
              </a:ln>
              <a:effectLst/>
            </p:spPr>
          </p:pic>
          <p:pic>
            <p:nvPicPr>
              <p:cNvPr id="7" name="Picture 7"/>
              <p:cNvPicPr>
                <a:picLocks noChangeAspect="1" noChangeArrowheads="1"/>
              </p:cNvPicPr>
              <p:nvPr/>
            </p:nvPicPr>
            <p:blipFill>
              <a:blip r:embed="rId4" cstate="print"/>
              <a:srcRect/>
              <a:stretch>
                <a:fillRect/>
              </a:stretch>
            </p:blipFill>
            <p:spPr bwMode="auto">
              <a:xfrm>
                <a:off x="416310" y="5425676"/>
                <a:ext cx="828040" cy="393700"/>
              </a:xfrm>
              <a:prstGeom prst="rect">
                <a:avLst/>
              </a:prstGeom>
              <a:noFill/>
              <a:ln w="9525">
                <a:noFill/>
                <a:miter lim="800000"/>
                <a:headEnd/>
                <a:tailEnd/>
              </a:ln>
              <a:effectLst/>
            </p:spPr>
          </p:pic>
          <p:pic>
            <p:nvPicPr>
              <p:cNvPr id="8" name="Picture 8"/>
              <p:cNvPicPr>
                <a:picLocks noChangeAspect="1" noChangeArrowheads="1"/>
              </p:cNvPicPr>
              <p:nvPr/>
            </p:nvPicPr>
            <p:blipFill>
              <a:blip r:embed="rId5" cstate="print"/>
              <a:srcRect/>
              <a:stretch>
                <a:fillRect/>
              </a:stretch>
            </p:blipFill>
            <p:spPr bwMode="auto">
              <a:xfrm>
                <a:off x="1669608" y="5334767"/>
                <a:ext cx="1003299" cy="561847"/>
              </a:xfrm>
              <a:prstGeom prst="rect">
                <a:avLst/>
              </a:prstGeom>
              <a:noFill/>
              <a:ln w="9525">
                <a:noFill/>
                <a:miter lim="800000"/>
                <a:headEnd/>
                <a:tailEnd/>
              </a:ln>
              <a:effectLst/>
            </p:spPr>
          </p:pic>
          <p:pic>
            <p:nvPicPr>
              <p:cNvPr id="9" name="Picture 9"/>
              <p:cNvPicPr>
                <a:picLocks noChangeAspect="1" noChangeArrowheads="1"/>
              </p:cNvPicPr>
              <p:nvPr/>
            </p:nvPicPr>
            <p:blipFill>
              <a:blip r:embed="rId6" cstate="print"/>
              <a:srcRect/>
              <a:stretch>
                <a:fillRect/>
              </a:stretch>
            </p:blipFill>
            <p:spPr bwMode="auto">
              <a:xfrm>
                <a:off x="2786050" y="4674327"/>
                <a:ext cx="708830" cy="398272"/>
              </a:xfrm>
              <a:prstGeom prst="rect">
                <a:avLst/>
              </a:prstGeom>
              <a:noFill/>
              <a:ln w="9525">
                <a:noFill/>
                <a:miter lim="800000"/>
                <a:headEnd/>
                <a:tailEnd/>
              </a:ln>
              <a:effectLst/>
            </p:spPr>
          </p:pic>
          <p:pic>
            <p:nvPicPr>
              <p:cNvPr id="10" name="Picture 10"/>
              <p:cNvPicPr>
                <a:picLocks noChangeAspect="1" noChangeArrowheads="1"/>
              </p:cNvPicPr>
              <p:nvPr/>
            </p:nvPicPr>
            <p:blipFill>
              <a:blip r:embed="rId7" cstate="print"/>
              <a:srcRect/>
              <a:stretch>
                <a:fillRect/>
              </a:stretch>
            </p:blipFill>
            <p:spPr bwMode="auto">
              <a:xfrm>
                <a:off x="2797575" y="5425676"/>
                <a:ext cx="649394" cy="482049"/>
              </a:xfrm>
              <a:prstGeom prst="rect">
                <a:avLst/>
              </a:prstGeom>
              <a:noFill/>
              <a:ln w="9525">
                <a:noFill/>
                <a:miter lim="800000"/>
                <a:headEnd/>
                <a:tailEnd/>
              </a:ln>
              <a:effectLst/>
            </p:spPr>
          </p:pic>
          <p:grpSp>
            <p:nvGrpSpPr>
              <p:cNvPr id="11" name="Group 26"/>
              <p:cNvGrpSpPr/>
              <p:nvPr/>
            </p:nvGrpSpPr>
            <p:grpSpPr>
              <a:xfrm>
                <a:off x="3800210" y="4892212"/>
                <a:ext cx="1176568" cy="784120"/>
                <a:chOff x="3800210" y="4892212"/>
                <a:chExt cx="1176568" cy="784120"/>
              </a:xfrm>
            </p:grpSpPr>
            <p:pic>
              <p:nvPicPr>
                <p:cNvPr id="15" name="Picture 12"/>
                <p:cNvPicPr>
                  <a:picLocks noChangeAspect="1" noChangeArrowheads="1"/>
                </p:cNvPicPr>
                <p:nvPr/>
              </p:nvPicPr>
              <p:blipFill>
                <a:blip r:embed="rId8" cstate="print"/>
                <a:srcRect/>
                <a:stretch>
                  <a:fillRect/>
                </a:stretch>
              </p:blipFill>
              <p:spPr bwMode="auto">
                <a:xfrm>
                  <a:off x="4114339" y="4892212"/>
                  <a:ext cx="567267" cy="439631"/>
                </a:xfrm>
                <a:prstGeom prst="rect">
                  <a:avLst/>
                </a:prstGeom>
                <a:noFill/>
                <a:ln w="9525">
                  <a:noFill/>
                  <a:miter lim="800000"/>
                  <a:headEnd/>
                  <a:tailEnd/>
                </a:ln>
                <a:effectLst/>
              </p:spPr>
            </p:pic>
            <p:pic>
              <p:nvPicPr>
                <p:cNvPr id="16" name="Picture 13"/>
                <p:cNvPicPr>
                  <a:picLocks noChangeAspect="1" noChangeArrowheads="1"/>
                </p:cNvPicPr>
                <p:nvPr/>
              </p:nvPicPr>
              <p:blipFill>
                <a:blip r:embed="rId9" cstate="print"/>
                <a:srcRect/>
                <a:stretch>
                  <a:fillRect/>
                </a:stretch>
              </p:blipFill>
              <p:spPr bwMode="auto">
                <a:xfrm>
                  <a:off x="4708342" y="5006088"/>
                  <a:ext cx="268436" cy="315933"/>
                </a:xfrm>
                <a:prstGeom prst="rect">
                  <a:avLst/>
                </a:prstGeom>
                <a:noFill/>
                <a:ln w="9525">
                  <a:noFill/>
                  <a:miter lim="800000"/>
                  <a:headEnd/>
                  <a:tailEnd/>
                </a:ln>
                <a:effectLst/>
              </p:spPr>
            </p:pic>
            <p:pic>
              <p:nvPicPr>
                <p:cNvPr id="17" name="Picture 14"/>
                <p:cNvPicPr>
                  <a:picLocks noChangeAspect="1" noChangeArrowheads="1"/>
                </p:cNvPicPr>
                <p:nvPr/>
              </p:nvPicPr>
              <p:blipFill>
                <a:blip r:embed="rId10" cstate="print"/>
                <a:srcRect/>
                <a:stretch>
                  <a:fillRect/>
                </a:stretch>
              </p:blipFill>
              <p:spPr bwMode="auto">
                <a:xfrm>
                  <a:off x="3800210" y="5003549"/>
                  <a:ext cx="282829" cy="318093"/>
                </a:xfrm>
                <a:prstGeom prst="rect">
                  <a:avLst/>
                </a:prstGeom>
                <a:noFill/>
                <a:ln w="9525">
                  <a:noFill/>
                  <a:miter lim="800000"/>
                  <a:headEnd/>
                  <a:tailEnd/>
                </a:ln>
                <a:effectLst/>
              </p:spPr>
            </p:pic>
            <p:pic>
              <p:nvPicPr>
                <p:cNvPr id="18" name="Picture 15"/>
                <p:cNvPicPr>
                  <a:picLocks noChangeAspect="1" noChangeArrowheads="1"/>
                </p:cNvPicPr>
                <p:nvPr/>
              </p:nvPicPr>
              <p:blipFill>
                <a:blip r:embed="rId11" cstate="print"/>
                <a:srcRect/>
                <a:stretch>
                  <a:fillRect/>
                </a:stretch>
              </p:blipFill>
              <p:spPr bwMode="auto">
                <a:xfrm>
                  <a:off x="4101706" y="5363278"/>
                  <a:ext cx="274192" cy="304419"/>
                </a:xfrm>
                <a:prstGeom prst="rect">
                  <a:avLst/>
                </a:prstGeom>
                <a:noFill/>
                <a:ln w="9525">
                  <a:noFill/>
                  <a:miter lim="800000"/>
                  <a:headEnd/>
                  <a:tailEnd/>
                </a:ln>
                <a:effectLst/>
              </p:spPr>
            </p:pic>
            <p:pic>
              <p:nvPicPr>
                <p:cNvPr id="19" name="Picture 16"/>
                <p:cNvPicPr>
                  <a:picLocks noChangeAspect="1" noChangeArrowheads="1"/>
                </p:cNvPicPr>
                <p:nvPr/>
              </p:nvPicPr>
              <p:blipFill>
                <a:blip r:embed="rId12" cstate="print"/>
                <a:srcRect/>
                <a:stretch>
                  <a:fillRect/>
                </a:stretch>
              </p:blipFill>
              <p:spPr bwMode="auto">
                <a:xfrm>
                  <a:off x="4408426" y="5363278"/>
                  <a:ext cx="281389" cy="313054"/>
                </a:xfrm>
                <a:prstGeom prst="rect">
                  <a:avLst/>
                </a:prstGeom>
                <a:noFill/>
                <a:ln w="9525">
                  <a:noFill/>
                  <a:miter lim="800000"/>
                  <a:headEnd/>
                  <a:tailEnd/>
                </a:ln>
                <a:effectLst/>
              </p:spPr>
            </p:pic>
          </p:grpSp>
          <p:pic>
            <p:nvPicPr>
              <p:cNvPr id="12" name="Picture 17"/>
              <p:cNvPicPr>
                <a:picLocks noChangeAspect="1" noChangeArrowheads="1"/>
              </p:cNvPicPr>
              <p:nvPr/>
            </p:nvPicPr>
            <p:blipFill>
              <a:blip r:embed="rId13" cstate="print"/>
              <a:srcRect/>
              <a:stretch>
                <a:fillRect/>
              </a:stretch>
            </p:blipFill>
            <p:spPr bwMode="auto">
              <a:xfrm>
                <a:off x="-335668" y="5300348"/>
                <a:ext cx="643466" cy="643466"/>
              </a:xfrm>
              <a:prstGeom prst="rect">
                <a:avLst/>
              </a:prstGeom>
              <a:noFill/>
              <a:ln w="9525">
                <a:noFill/>
                <a:miter lim="800000"/>
                <a:headEnd/>
                <a:tailEnd/>
              </a:ln>
              <a:effectLst/>
            </p:spPr>
          </p:pic>
          <p:pic>
            <p:nvPicPr>
              <p:cNvPr id="13" name="Picture 5"/>
              <p:cNvPicPr>
                <a:picLocks noChangeAspect="1" noChangeArrowheads="1"/>
              </p:cNvPicPr>
              <p:nvPr/>
            </p:nvPicPr>
            <p:blipFill>
              <a:blip r:embed="rId14"/>
              <a:srcRect/>
              <a:stretch>
                <a:fillRect/>
              </a:stretch>
            </p:blipFill>
            <p:spPr bwMode="auto">
              <a:xfrm>
                <a:off x="428596" y="4456225"/>
                <a:ext cx="792480" cy="616374"/>
              </a:xfrm>
              <a:prstGeom prst="rect">
                <a:avLst/>
              </a:prstGeom>
              <a:noFill/>
              <a:ln w="9525">
                <a:noFill/>
                <a:miter lim="800000"/>
                <a:headEnd/>
                <a:tailEnd/>
              </a:ln>
              <a:effectLst/>
            </p:spPr>
          </p:pic>
          <p:pic>
            <p:nvPicPr>
              <p:cNvPr id="14" name="Picture 13" descr="postGIS-1.jfif"/>
              <p:cNvPicPr>
                <a:picLocks noChangeAspect="1"/>
              </p:cNvPicPr>
              <p:nvPr/>
            </p:nvPicPr>
            <p:blipFill>
              <a:blip r:embed="rId15"/>
              <a:stretch>
                <a:fillRect/>
              </a:stretch>
            </p:blipFill>
            <p:spPr>
              <a:xfrm>
                <a:off x="1428728" y="4678899"/>
                <a:ext cx="668020" cy="393700"/>
              </a:xfrm>
              <a:prstGeom prst="rect">
                <a:avLst/>
              </a:prstGeom>
            </p:spPr>
          </p:pic>
        </p:grpSp>
      </p:grpSp>
      <p:sp>
        <p:nvSpPr>
          <p:cNvPr id="20" name="Rectangle 19"/>
          <p:cNvSpPr/>
          <p:nvPr/>
        </p:nvSpPr>
        <p:spPr>
          <a:xfrm>
            <a:off x="1142976" y="714356"/>
            <a:ext cx="6715172" cy="738664"/>
          </a:xfrm>
          <a:prstGeom prst="rect">
            <a:avLst/>
          </a:prstGeom>
        </p:spPr>
        <p:txBody>
          <a:bodyPr wrap="square">
            <a:spAutoFit/>
          </a:bodyPr>
          <a:lstStyle/>
          <a:p>
            <a:pPr algn="just">
              <a:lnSpc>
                <a:spcPct val="105000"/>
              </a:lnSpc>
            </a:pPr>
            <a:r>
              <a:rPr lang="en-US" sz="2000" dirty="0" smtClean="0">
                <a:solidFill>
                  <a:schemeClr val="bg2">
                    <a:lumMod val="50000"/>
                  </a:schemeClr>
                </a:solidFill>
                <a:latin typeface="Calibri Light" pitchFamily="34" charset="0"/>
                <a:cs typeface="Calibri Light" pitchFamily="34" charset="0"/>
              </a:rPr>
              <a:t>Open source in information technologies were fully adopted (2020-2023 EC strategy ‘</a:t>
            </a:r>
            <a:r>
              <a:rPr lang="en-US" sz="2000" b="1" dirty="0" smtClean="0">
                <a:solidFill>
                  <a:schemeClr val="bg2">
                    <a:lumMod val="50000"/>
                  </a:schemeClr>
                </a:solidFill>
                <a:latin typeface="Calibri Light" pitchFamily="34" charset="0"/>
                <a:cs typeface="Calibri Light" pitchFamily="34" charset="0"/>
              </a:rPr>
              <a:t>’Think Open</a:t>
            </a:r>
            <a:r>
              <a:rPr lang="en-US" sz="2000" dirty="0" smtClean="0">
                <a:solidFill>
                  <a:schemeClr val="bg2">
                    <a:lumMod val="50000"/>
                  </a:schemeClr>
                </a:solidFill>
                <a:latin typeface="Calibri Light" pitchFamily="34" charset="0"/>
                <a:cs typeface="Calibri Light" pitchFamily="34" charset="0"/>
              </a:rPr>
              <a:t>’’)</a:t>
            </a:r>
            <a:r>
              <a:rPr lang="en-US" sz="2000" b="1" baseline="30000" dirty="0" smtClean="0">
                <a:solidFill>
                  <a:schemeClr val="bg2">
                    <a:lumMod val="50000"/>
                  </a:schemeClr>
                </a:solidFill>
                <a:latin typeface="Calibri Light" pitchFamily="34" charset="0"/>
                <a:cs typeface="Calibri Light" pitchFamily="34" charset="0"/>
              </a:rPr>
              <a:t>1</a:t>
            </a:r>
          </a:p>
        </p:txBody>
      </p:sp>
      <p:sp>
        <p:nvSpPr>
          <p:cNvPr id="1025" name="Rectangle 1"/>
          <p:cNvSpPr>
            <a:spLocks noChangeArrowheads="1"/>
          </p:cNvSpPr>
          <p:nvPr/>
        </p:nvSpPr>
        <p:spPr bwMode="auto">
          <a:xfrm>
            <a:off x="1571604" y="3286124"/>
            <a:ext cx="6143668" cy="2462213"/>
          </a:xfrm>
          <a:prstGeom prst="rect">
            <a:avLst/>
          </a:prstGeom>
          <a:noFill/>
          <a:ln w="3175">
            <a:solidFill>
              <a:schemeClr val="bg1">
                <a:lumMod val="65000"/>
              </a:schemeClr>
            </a:solidFill>
            <a:miter lim="800000"/>
            <a:headEnd/>
            <a:tailEnd/>
          </a:ln>
          <a:effectLst/>
        </p:spPr>
        <p:txBody>
          <a:bodyPr vert="horz" wrap="square" lIns="91440" tIns="45720" rIns="91440" bIns="45720" numCol="1" anchor="ctr" anchorCtr="0" compatLnSpc="1">
            <a:prstTxWarp prst="textNoShape">
              <a:avLst/>
            </a:prstTxWarp>
            <a:spAutoFit/>
          </a:bodyPr>
          <a:lstStyle/>
          <a:p>
            <a:pPr lvl="0" fontAlgn="base">
              <a:spcBef>
                <a:spcPct val="0"/>
              </a:spcBef>
              <a:spcAft>
                <a:spcPct val="0"/>
              </a:spcAft>
              <a:buClrTx/>
            </a:pPr>
            <a:r>
              <a:rPr lang="en-US" sz="1000" b="1" baseline="30000" dirty="0" smtClean="0">
                <a:solidFill>
                  <a:schemeClr val="bg2">
                    <a:lumMod val="50000"/>
                  </a:schemeClr>
                </a:solidFill>
                <a:latin typeface="Calibri Light" pitchFamily="34" charset="0"/>
                <a:cs typeface="Calibri Light" pitchFamily="34" charset="0"/>
              </a:rPr>
              <a:t>1</a:t>
            </a:r>
            <a:endParaRPr kumimoji="0" lang="en-US" sz="1000" b="0" i="0" u="none" strike="noStrike" cap="none" normalizeH="0" baseline="0" dirty="0" smtClean="0">
              <a:ln>
                <a:noFill/>
              </a:ln>
              <a:solidFill>
                <a:schemeClr val="tx1"/>
              </a:solidFill>
              <a:effectLst/>
              <a:latin typeface="Calibri" pitchFamily="34" charset="0"/>
              <a:ea typeface="Calibri" pitchFamily="34" charset="0"/>
              <a:cs typeface="Calibri" pitchFamily="34" charset="0"/>
            </a:endParaRPr>
          </a:p>
          <a:p>
            <a:pPr marL="0" marR="0" lvl="0" indent="0" algn="l" defTabSz="914400" rtl="0" eaLnBrk="1" fontAlgn="base" latinLnBrk="0" hangingPunct="1">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RDBMS: </a:t>
            </a:r>
            <a:r>
              <a:rPr kumimoji="0" lang="en-US" sz="1200" b="1" i="0" u="none" strike="noStrike" cap="none" normalizeH="0" baseline="0" dirty="0" err="1" smtClean="0">
                <a:ln>
                  <a:noFill/>
                </a:ln>
                <a:solidFill>
                  <a:schemeClr val="tx1"/>
                </a:solidFill>
                <a:effectLst/>
                <a:latin typeface="Calibri Light" pitchFamily="34" charset="0"/>
                <a:ea typeface="Calibri Light" pitchFamily="34" charset="0"/>
                <a:cs typeface="Calibri Light" pitchFamily="34" charset="0"/>
              </a:rPr>
              <a:t>PostgreSQL</a:t>
            </a:r>
            <a:endParaRPr kumimoji="0" lang="el-GR"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Spatial and geographic objects: </a:t>
            </a:r>
            <a:r>
              <a:rPr kumimoji="0" lang="en-US" sz="1200" b="1" i="0" u="none" strike="noStrike" cap="none" normalizeH="0" baseline="0" dirty="0" err="1" smtClean="0">
                <a:ln>
                  <a:noFill/>
                </a:ln>
                <a:solidFill>
                  <a:schemeClr val="tx1"/>
                </a:solidFill>
                <a:effectLst/>
                <a:latin typeface="Calibri Light" pitchFamily="34" charset="0"/>
                <a:ea typeface="Calibri Light" pitchFamily="34" charset="0"/>
                <a:cs typeface="Calibri Light" pitchFamily="34" charset="0"/>
              </a:rPr>
              <a:t>PostGIS</a:t>
            </a:r>
            <a:r>
              <a:rPr kumimoji="0" lang="el-GR" sz="1200" b="1"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 </a:t>
            </a:r>
            <a:r>
              <a:rPr kumimoji="0" lang="en-US" sz="1200" b="1" i="0" u="none" strike="noStrike" cap="none" normalizeH="0" baseline="0" dirty="0" err="1" smtClean="0">
                <a:ln>
                  <a:noFill/>
                </a:ln>
                <a:solidFill>
                  <a:schemeClr val="tx1"/>
                </a:solidFill>
                <a:effectLst/>
                <a:latin typeface="Calibri Light" pitchFamily="34" charset="0"/>
                <a:ea typeface="Calibri Light" pitchFamily="34" charset="0"/>
                <a:cs typeface="Calibri Light" pitchFamily="34" charset="0"/>
              </a:rPr>
              <a:t>Geoserver</a:t>
            </a:r>
            <a:r>
              <a:rPr kumimoji="0" lang="en-US" sz="1200" b="1"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a:t>
            </a:r>
            <a:r>
              <a:rPr kumimoji="0" lang="en-US" sz="1200" b="1" i="0" u="none" strike="noStrike" cap="none" normalizeH="0" dirty="0" smtClean="0">
                <a:ln>
                  <a:noFill/>
                </a:ln>
                <a:solidFill>
                  <a:schemeClr val="tx1"/>
                </a:solidFill>
                <a:effectLst/>
                <a:latin typeface="Calibri Light" pitchFamily="34" charset="0"/>
                <a:ea typeface="Calibri Light" pitchFamily="34" charset="0"/>
                <a:cs typeface="Calibri Light" pitchFamily="34" charset="0"/>
              </a:rPr>
              <a:t> Map objects</a:t>
            </a:r>
            <a:endParaRPr kumimoji="0" lang="el-GR"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Graphical interface for the front end of the platform: </a:t>
            </a:r>
            <a:r>
              <a:rPr kumimoji="0" lang="en-US" sz="1200" b="1"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Angular Web Application Framework</a:t>
            </a:r>
            <a:endParaRPr kumimoji="0" lang="el-GR"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Back end of the platform: </a:t>
            </a:r>
            <a:r>
              <a:rPr kumimoji="0" lang="en-US" sz="1200" b="1"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Spring Framework</a:t>
            </a: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 </a:t>
            </a:r>
            <a:endParaRPr kumimoji="0" lang="el-GR"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Authentication &amp; Authorization: </a:t>
            </a:r>
            <a:r>
              <a:rPr kumimoji="0" lang="en-US" sz="1200" b="1"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Spring Security OAuth2 &amp; JSON Web Token</a:t>
            </a: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 </a:t>
            </a:r>
            <a:endParaRPr kumimoji="0" lang="el-GR"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Web Application Server: </a:t>
            </a:r>
            <a:r>
              <a:rPr kumimoji="0" lang="en-US" sz="1200" b="1"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Apache Tomcat</a:t>
            </a: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 </a:t>
            </a:r>
            <a:endParaRPr kumimoji="0" lang="el-GR"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Persistence: </a:t>
            </a:r>
            <a:r>
              <a:rPr kumimoji="0" lang="en-US" sz="1200" b="1"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Hibernate Object Relational Mapping library</a:t>
            </a:r>
            <a:endParaRPr kumimoji="0" lang="el-GR"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Programming: </a:t>
            </a:r>
            <a:r>
              <a:rPr kumimoji="0" lang="en-US" sz="1200" b="1"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R and Python programming languages</a:t>
            </a: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 </a:t>
            </a:r>
            <a:endParaRPr kumimoji="0" lang="el-GR"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Libraries/Packages: </a:t>
            </a:r>
            <a:r>
              <a:rPr kumimoji="0" lang="en-US" sz="1200" b="1"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rPr>
              <a:t>R libraries for statistical computing and graphics</a:t>
            </a:r>
          </a:p>
          <a:p>
            <a:pPr marL="0" marR="0" lvl="0" indent="0" algn="l" defTabSz="914400" rtl="0" eaLnBrk="0" fontAlgn="base" latinLnBrk="0" hangingPunct="0">
              <a:lnSpc>
                <a:spcPct val="100000"/>
              </a:lnSpc>
              <a:spcBef>
                <a:spcPct val="0"/>
              </a:spcBef>
              <a:spcAft>
                <a:spcPct val="0"/>
              </a:spcAft>
              <a:buClrTx/>
              <a:buSzTx/>
              <a:buFontTx/>
              <a:buNone/>
              <a:tabLst/>
            </a:pPr>
            <a:endParaRPr lang="en-US" sz="1200" b="1" dirty="0" smtClean="0">
              <a:solidFill>
                <a:schemeClr val="tx1"/>
              </a:solidFill>
              <a:latin typeface="Calibri Light" pitchFamily="34" charset="0"/>
              <a:ea typeface="Calibri Light" pitchFamily="34" charset="0"/>
              <a:cs typeface="Calibri Light" pitchFamily="34" charset="0"/>
            </a:endParaRPr>
          </a:p>
          <a:p>
            <a:pPr lvl="0" eaLnBrk="0" fontAlgn="base" hangingPunct="0">
              <a:spcBef>
                <a:spcPct val="0"/>
              </a:spcBef>
              <a:spcAft>
                <a:spcPct val="0"/>
              </a:spcAft>
              <a:buClrTx/>
            </a:pPr>
            <a:r>
              <a:rPr lang="en-US" sz="1200" b="1" dirty="0" smtClean="0">
                <a:solidFill>
                  <a:schemeClr val="tx1"/>
                </a:solidFill>
                <a:latin typeface="Calibri Light" pitchFamily="34" charset="0"/>
                <a:ea typeface="Calibri Light" pitchFamily="34" charset="0"/>
                <a:cs typeface="Calibri Light" pitchFamily="34" charset="0"/>
              </a:rPr>
              <a:t>The RDBFIS was developed in the Hellenic Centre for Marine Research (HCMR);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smtClean="0">
              <a:ln>
                <a:noFill/>
              </a:ln>
              <a:solidFill>
                <a:schemeClr val="tx1"/>
              </a:solidFill>
              <a:effectLst/>
              <a:latin typeface="Calibri Light" pitchFamily="34" charset="0"/>
              <a:ea typeface="Calibri Light" pitchFamily="34" charset="0"/>
              <a:cs typeface="Calibri Light" pitchFamily="34" charset="0"/>
            </a:endParaRPr>
          </a:p>
        </p:txBody>
      </p:sp>
      <p:sp>
        <p:nvSpPr>
          <p:cNvPr id="21" name="Rectangle 20"/>
          <p:cNvSpPr/>
          <p:nvPr/>
        </p:nvSpPr>
        <p:spPr>
          <a:xfrm>
            <a:off x="0" y="0"/>
            <a:ext cx="9144000" cy="400110"/>
          </a:xfrm>
          <a:prstGeom prst="rect">
            <a:avLst/>
          </a:prstGeom>
          <a:solidFill>
            <a:schemeClr val="bg2">
              <a:lumMod val="75000"/>
            </a:schemeClr>
          </a:solidFill>
          <a:ln w="6350">
            <a:noFill/>
          </a:ln>
        </p:spPr>
        <p:txBody>
          <a:bodyPr wrap="square">
            <a:spAutoFit/>
          </a:bodyPr>
          <a:lstStyle/>
          <a:p>
            <a:pPr algn="ctr"/>
            <a:r>
              <a:rPr lang="en-US" sz="2000" b="1" dirty="0" err="1" smtClean="0">
                <a:solidFill>
                  <a:schemeClr val="bg1"/>
                </a:solidFill>
                <a:latin typeface="Calibri Light" pitchFamily="34" charset="0"/>
                <a:cs typeface="Calibri Light" pitchFamily="34" charset="0"/>
              </a:rPr>
              <a:t>Med&amp;BS</a:t>
            </a:r>
            <a:r>
              <a:rPr lang="en-US" sz="2000" b="1" dirty="0" smtClean="0">
                <a:solidFill>
                  <a:schemeClr val="bg1"/>
                </a:solidFill>
                <a:latin typeface="Calibri Light" pitchFamily="34" charset="0"/>
                <a:cs typeface="Calibri Light" pitchFamily="34" charset="0"/>
              </a:rPr>
              <a:t> RDBFIS: overview</a:t>
            </a:r>
            <a:endParaRPr lang="en-GB" sz="2000" b="1" dirty="0" smtClean="0">
              <a:solidFill>
                <a:schemeClr val="bg1"/>
              </a:solidFill>
              <a:latin typeface="Calibri Light" pitchFamily="34" charset="0"/>
              <a:cs typeface="Calibri Light" pitchFamily="34" charset="0"/>
            </a:endParaRPr>
          </a:p>
        </p:txBody>
      </p:sp>
      <p:grpSp>
        <p:nvGrpSpPr>
          <p:cNvPr id="22" name="Group 21"/>
          <p:cNvGrpSpPr>
            <a:grpSpLocks noChangeAspect="1"/>
          </p:cNvGrpSpPr>
          <p:nvPr/>
        </p:nvGrpSpPr>
        <p:grpSpPr>
          <a:xfrm>
            <a:off x="1926650" y="6104344"/>
            <a:ext cx="4717052" cy="682242"/>
            <a:chOff x="1714480" y="571480"/>
            <a:chExt cx="6643734" cy="960904"/>
          </a:xfrm>
        </p:grpSpPr>
        <p:pic>
          <p:nvPicPr>
            <p:cNvPr id="23" name="Picture 2"/>
            <p:cNvPicPr>
              <a:picLocks noChangeAspect="1" noChangeArrowheads="1"/>
            </p:cNvPicPr>
            <p:nvPr/>
          </p:nvPicPr>
          <p:blipFill>
            <a:blip r:embed="rId16"/>
            <a:srcRect l="9376" t="24723" r="10142"/>
            <a:stretch>
              <a:fillRect/>
            </a:stretch>
          </p:blipFill>
          <p:spPr bwMode="auto">
            <a:xfrm>
              <a:off x="2940680" y="571480"/>
              <a:ext cx="5417534" cy="960904"/>
            </a:xfrm>
            <a:prstGeom prst="rect">
              <a:avLst/>
            </a:prstGeom>
            <a:noFill/>
            <a:ln w="9525">
              <a:noFill/>
              <a:miter lim="800000"/>
              <a:headEnd/>
              <a:tailEnd/>
            </a:ln>
            <a:effectLst/>
          </p:spPr>
        </p:pic>
        <p:pic>
          <p:nvPicPr>
            <p:cNvPr id="24" name="Picture 23" descr="v1.2.png"/>
            <p:cNvPicPr>
              <a:picLocks noChangeAspect="1"/>
            </p:cNvPicPr>
            <p:nvPr/>
          </p:nvPicPr>
          <p:blipFill>
            <a:blip r:embed="rId17"/>
            <a:stretch>
              <a:fillRect/>
            </a:stretch>
          </p:blipFill>
          <p:spPr>
            <a:xfrm>
              <a:off x="1714480" y="857232"/>
              <a:ext cx="1098973" cy="348319"/>
            </a:xfrm>
            <a:prstGeom prst="rect">
              <a:avLst/>
            </a:prstGeom>
          </p:spPr>
        </p:pic>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642910" y="928670"/>
            <a:ext cx="8001056" cy="3385542"/>
          </a:xfrm>
          <a:prstGeom prst="rect">
            <a:avLst/>
          </a:prstGeom>
        </p:spPr>
        <p:txBody>
          <a:bodyPr wrap="square">
            <a:spAutoFit/>
          </a:bodyPr>
          <a:lstStyle/>
          <a:p>
            <a:pPr algn="ctr"/>
            <a:r>
              <a:rPr lang="en-US" sz="2000" i="1" dirty="0" smtClean="0">
                <a:solidFill>
                  <a:srgbClr val="002060"/>
                </a:solidFill>
                <a:latin typeface="Calibri Light" pitchFamily="34" charset="0"/>
                <a:ea typeface="Calibri Light" pitchFamily="34" charset="0"/>
                <a:cs typeface="Calibri Light" pitchFamily="34" charset="0"/>
                <a:sym typeface="Symbol"/>
              </a:rPr>
              <a:t>Hosting*, maintenance and further development of the Regional Database for the Mediterranean and Black Seas</a:t>
            </a:r>
          </a:p>
          <a:p>
            <a:pPr marL="177800" indent="-177800" algn="ctr"/>
            <a:endParaRPr lang="en-US" sz="700" i="1" dirty="0" smtClean="0">
              <a:solidFill>
                <a:srgbClr val="002060"/>
              </a:solidFill>
              <a:latin typeface="Calibri Light" pitchFamily="34" charset="0"/>
              <a:ea typeface="Calibri Light" pitchFamily="34" charset="0"/>
              <a:cs typeface="Calibri Light" pitchFamily="34" charset="0"/>
              <a:sym typeface="Symbol"/>
            </a:endParaRPr>
          </a:p>
          <a:p>
            <a:pPr marL="177800" indent="-177800" algn="ctr"/>
            <a:r>
              <a:rPr lang="en-US" sz="2000" i="1" dirty="0" smtClean="0">
                <a:solidFill>
                  <a:srgbClr val="002060"/>
                </a:solidFill>
                <a:latin typeface="Calibri Light" pitchFamily="34" charset="0"/>
                <a:ea typeface="Calibri Light" pitchFamily="34" charset="0"/>
                <a:cs typeface="Calibri Light" pitchFamily="34" charset="0"/>
                <a:sym typeface="Symbol"/>
              </a:rPr>
              <a:t>Under FRAMEWORK CONTRACT – EASME/EMFF/2020/OP/0021</a:t>
            </a:r>
          </a:p>
          <a:p>
            <a:pPr algn="ctr"/>
            <a:r>
              <a:rPr lang="en-US" sz="2000" i="1" dirty="0" smtClean="0">
                <a:solidFill>
                  <a:srgbClr val="002060"/>
                </a:solidFill>
                <a:latin typeface="Calibri Light" pitchFamily="34" charset="0"/>
                <a:ea typeface="Calibri Light" pitchFamily="34" charset="0"/>
                <a:cs typeface="Calibri Light" pitchFamily="34" charset="0"/>
              </a:rPr>
              <a:t>Duration: 24months, Project Start: April 1</a:t>
            </a:r>
            <a:r>
              <a:rPr lang="en-US" sz="2000" i="1" baseline="30000" dirty="0" smtClean="0">
                <a:solidFill>
                  <a:srgbClr val="002060"/>
                </a:solidFill>
                <a:latin typeface="Calibri Light" pitchFamily="34" charset="0"/>
                <a:ea typeface="Calibri Light" pitchFamily="34" charset="0"/>
                <a:cs typeface="Calibri Light" pitchFamily="34" charset="0"/>
              </a:rPr>
              <a:t>st</a:t>
            </a:r>
            <a:r>
              <a:rPr lang="en-US" sz="2000" i="1" dirty="0" smtClean="0">
                <a:solidFill>
                  <a:srgbClr val="002060"/>
                </a:solidFill>
                <a:latin typeface="Calibri Light" pitchFamily="34" charset="0"/>
                <a:ea typeface="Calibri Light" pitchFamily="34" charset="0"/>
                <a:cs typeface="Calibri Light" pitchFamily="34" charset="0"/>
              </a:rPr>
              <a:t> 2023</a:t>
            </a:r>
          </a:p>
          <a:p>
            <a:pPr algn="ctr"/>
            <a:endParaRPr lang="en-US" sz="2000" i="1" dirty="0" smtClean="0">
              <a:solidFill>
                <a:srgbClr val="002060"/>
              </a:solidFill>
              <a:latin typeface="Calibri Light" pitchFamily="34" charset="0"/>
              <a:ea typeface="Calibri Light" pitchFamily="34" charset="0"/>
              <a:cs typeface="Calibri Light" pitchFamily="34" charset="0"/>
            </a:endParaRPr>
          </a:p>
          <a:p>
            <a:r>
              <a:rPr lang="en-US" sz="2000" i="1" u="sng" dirty="0" smtClean="0">
                <a:solidFill>
                  <a:srgbClr val="002060"/>
                </a:solidFill>
                <a:latin typeface="Calibri Light" pitchFamily="34" charset="0"/>
                <a:ea typeface="Calibri Light" pitchFamily="34" charset="0"/>
                <a:cs typeface="Calibri Light" pitchFamily="34" charset="0"/>
              </a:rPr>
              <a:t>Purpose of the project</a:t>
            </a:r>
          </a:p>
          <a:p>
            <a:pPr algn="just"/>
            <a:r>
              <a:rPr lang="en-US" sz="2000" i="1" dirty="0" smtClean="0">
                <a:solidFill>
                  <a:srgbClr val="002060"/>
                </a:solidFill>
                <a:latin typeface="Calibri Light" pitchFamily="34" charset="0"/>
                <a:ea typeface="Calibri Light" pitchFamily="34" charset="0"/>
                <a:cs typeface="Calibri Light" pitchFamily="34" charset="0"/>
              </a:rPr>
              <a:t>The main aim of the study is to work on the hosting, maintenance, fine-tuning and further development of the end product of regional grant RDBFIS and to provide support to the users of the end product.</a:t>
            </a:r>
          </a:p>
          <a:p>
            <a:pPr algn="ctr"/>
            <a:endParaRPr lang="en-US" sz="2000" i="1" dirty="0" smtClean="0">
              <a:solidFill>
                <a:srgbClr val="002060"/>
              </a:solidFill>
              <a:latin typeface="Calibri Light" pitchFamily="34" charset="0"/>
              <a:ea typeface="Calibri Light" pitchFamily="34" charset="0"/>
              <a:cs typeface="Calibri Light" pitchFamily="34" charset="0"/>
            </a:endParaRPr>
          </a:p>
          <a:p>
            <a:pPr algn="ctr"/>
            <a:endParaRPr lang="en-US" sz="700" i="1" dirty="0" smtClean="0">
              <a:solidFill>
                <a:srgbClr val="002060"/>
              </a:solidFill>
              <a:latin typeface="Calibri Light" pitchFamily="34" charset="0"/>
              <a:ea typeface="Calibri Light" pitchFamily="34" charset="0"/>
              <a:cs typeface="Calibri Light" pitchFamily="34" charset="0"/>
            </a:endParaRPr>
          </a:p>
        </p:txBody>
      </p:sp>
      <p:sp>
        <p:nvSpPr>
          <p:cNvPr id="5" name="Rectangle 4"/>
          <p:cNvSpPr/>
          <p:nvPr/>
        </p:nvSpPr>
        <p:spPr>
          <a:xfrm>
            <a:off x="571472" y="4214818"/>
            <a:ext cx="8001056" cy="1384995"/>
          </a:xfrm>
          <a:prstGeom prst="rect">
            <a:avLst/>
          </a:prstGeom>
        </p:spPr>
        <p:txBody>
          <a:bodyPr wrap="square">
            <a:spAutoFit/>
          </a:bodyPr>
          <a:lstStyle/>
          <a:p>
            <a:pPr algn="just"/>
            <a:r>
              <a:rPr lang="en-US" i="1" u="sng" dirty="0" smtClean="0">
                <a:solidFill>
                  <a:schemeClr val="bg1">
                    <a:lumMod val="50000"/>
                  </a:schemeClr>
                </a:solidFill>
                <a:latin typeface="Calibri Light" pitchFamily="34" charset="0"/>
                <a:ea typeface="Calibri Light" pitchFamily="34" charset="0"/>
                <a:cs typeface="Calibri Light" pitchFamily="34" charset="0"/>
              </a:rPr>
              <a:t>As a follow up to the RDBFIS grant and taking into account that a solution for permanent hosting is currently lacking -COM proposes a temporary solution for hosting for the next two years.</a:t>
            </a:r>
          </a:p>
          <a:p>
            <a:pPr algn="just"/>
            <a:endParaRPr lang="en-US" i="1" u="sng" dirty="0" smtClean="0">
              <a:solidFill>
                <a:schemeClr val="bg1">
                  <a:lumMod val="50000"/>
                </a:schemeClr>
              </a:solidFill>
              <a:latin typeface="Calibri Light" pitchFamily="34" charset="0"/>
              <a:ea typeface="Calibri Light" pitchFamily="34" charset="0"/>
              <a:cs typeface="Calibri Light" pitchFamily="34" charset="0"/>
            </a:endParaRPr>
          </a:p>
          <a:p>
            <a:pPr algn="just"/>
            <a:r>
              <a:rPr lang="en-US" i="1" dirty="0" smtClean="0">
                <a:solidFill>
                  <a:schemeClr val="bg1">
                    <a:lumMod val="50000"/>
                  </a:schemeClr>
                </a:solidFill>
                <a:latin typeface="Calibri Light" pitchFamily="34" charset="0"/>
                <a:ea typeface="Calibri Light" pitchFamily="34" charset="0"/>
                <a:cs typeface="Calibri Light" pitchFamily="34" charset="0"/>
              </a:rPr>
              <a:t>* Three options have been elaborated so far: JRC, GFCM and ICES. The MS and the RCG Med &amp; BS expressed preferences for JRC and GFCM, whereas ICES was not </a:t>
            </a:r>
            <a:r>
              <a:rPr lang="en-US" i="1" dirty="0" err="1" smtClean="0">
                <a:solidFill>
                  <a:schemeClr val="bg1">
                    <a:lumMod val="50000"/>
                  </a:schemeClr>
                </a:solidFill>
                <a:latin typeface="Calibri Light" pitchFamily="34" charset="0"/>
                <a:ea typeface="Calibri Light" pitchFamily="34" charset="0"/>
                <a:cs typeface="Calibri Light" pitchFamily="34" charset="0"/>
              </a:rPr>
              <a:t>favoured</a:t>
            </a:r>
            <a:r>
              <a:rPr lang="en-US" i="1" dirty="0" smtClean="0">
                <a:solidFill>
                  <a:schemeClr val="bg1">
                    <a:lumMod val="50000"/>
                  </a:schemeClr>
                </a:solidFill>
                <a:latin typeface="Calibri Light" pitchFamily="34" charset="0"/>
                <a:ea typeface="Calibri Light" pitchFamily="34" charset="0"/>
                <a:cs typeface="Calibri Light" pitchFamily="34" charset="0"/>
              </a:rPr>
              <a:t>. COM later announced that JRC is no longer an option for hosting.</a:t>
            </a:r>
          </a:p>
        </p:txBody>
      </p:sp>
      <p:sp>
        <p:nvSpPr>
          <p:cNvPr id="6" name="Rectangle 5"/>
          <p:cNvSpPr/>
          <p:nvPr/>
        </p:nvSpPr>
        <p:spPr>
          <a:xfrm>
            <a:off x="0" y="0"/>
            <a:ext cx="9144000" cy="400110"/>
          </a:xfrm>
          <a:prstGeom prst="rect">
            <a:avLst/>
          </a:prstGeom>
          <a:solidFill>
            <a:schemeClr val="bg2">
              <a:lumMod val="75000"/>
            </a:schemeClr>
          </a:solidFill>
          <a:ln w="6350">
            <a:noFill/>
          </a:ln>
        </p:spPr>
        <p:txBody>
          <a:bodyPr wrap="square">
            <a:spAutoFit/>
          </a:bodyPr>
          <a:lstStyle/>
          <a:p>
            <a:pPr algn="ctr"/>
            <a:r>
              <a:rPr lang="en-US" sz="2000" b="1" dirty="0" smtClean="0">
                <a:solidFill>
                  <a:schemeClr val="bg1"/>
                </a:solidFill>
                <a:latin typeface="Calibri Light" pitchFamily="34" charset="0"/>
                <a:cs typeface="Calibri Light" pitchFamily="34" charset="0"/>
              </a:rPr>
              <a:t>Med&amp;BS RDBFIS follow up project</a:t>
            </a:r>
            <a:endParaRPr lang="en-GB" sz="2000" b="1" dirty="0" smtClean="0">
              <a:solidFill>
                <a:schemeClr val="bg1"/>
              </a:solidFill>
              <a:latin typeface="Calibri Light" pitchFamily="34" charset="0"/>
              <a:cs typeface="Calibri Light" pitchFamily="34" charset="0"/>
            </a:endParaRPr>
          </a:p>
        </p:txBody>
      </p:sp>
      <p:grpSp>
        <p:nvGrpSpPr>
          <p:cNvPr id="7" name="Group 6"/>
          <p:cNvGrpSpPr>
            <a:grpSpLocks noChangeAspect="1"/>
          </p:cNvGrpSpPr>
          <p:nvPr/>
        </p:nvGrpSpPr>
        <p:grpSpPr>
          <a:xfrm>
            <a:off x="1926650" y="6104344"/>
            <a:ext cx="4717052" cy="682242"/>
            <a:chOff x="1714480" y="571480"/>
            <a:chExt cx="6643734" cy="960904"/>
          </a:xfrm>
        </p:grpSpPr>
        <p:pic>
          <p:nvPicPr>
            <p:cNvPr id="8" name="Picture 2"/>
            <p:cNvPicPr>
              <a:picLocks noChangeAspect="1" noChangeArrowheads="1"/>
            </p:cNvPicPr>
            <p:nvPr/>
          </p:nvPicPr>
          <p:blipFill>
            <a:blip r:embed="rId3"/>
            <a:srcRect l="9376" t="24723" r="10142"/>
            <a:stretch>
              <a:fillRect/>
            </a:stretch>
          </p:blipFill>
          <p:spPr bwMode="auto">
            <a:xfrm>
              <a:off x="2940680" y="571480"/>
              <a:ext cx="5417534" cy="960904"/>
            </a:xfrm>
            <a:prstGeom prst="rect">
              <a:avLst/>
            </a:prstGeom>
            <a:noFill/>
            <a:ln w="9525">
              <a:noFill/>
              <a:miter lim="800000"/>
              <a:headEnd/>
              <a:tailEnd/>
            </a:ln>
            <a:effectLst/>
          </p:spPr>
        </p:pic>
        <p:pic>
          <p:nvPicPr>
            <p:cNvPr id="9" name="Picture 8" descr="v1.2.png"/>
            <p:cNvPicPr>
              <a:picLocks noChangeAspect="1"/>
            </p:cNvPicPr>
            <p:nvPr/>
          </p:nvPicPr>
          <p:blipFill>
            <a:blip r:embed="rId4"/>
            <a:stretch>
              <a:fillRect/>
            </a:stretch>
          </p:blipFill>
          <p:spPr>
            <a:xfrm>
              <a:off x="1714480" y="857232"/>
              <a:ext cx="1098973" cy="348319"/>
            </a:xfrm>
            <a:prstGeom prst="rect">
              <a:avLst/>
            </a:prstGeom>
          </p:spPr>
        </p:pic>
      </p:gr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9"/>
          <p:cNvGraphicFramePr>
            <a:graphicFrameLocks noGrp="1"/>
          </p:cNvGraphicFramePr>
          <p:nvPr/>
        </p:nvGraphicFramePr>
        <p:xfrm>
          <a:off x="1071538" y="714356"/>
          <a:ext cx="6929486" cy="3830066"/>
        </p:xfrm>
        <a:graphic>
          <a:graphicData uri="http://schemas.openxmlformats.org/drawingml/2006/table">
            <a:tbl>
              <a:tblPr/>
              <a:tblGrid>
                <a:gridCol w="6929486"/>
              </a:tblGrid>
              <a:tr h="0">
                <a:tc>
                  <a:txBody>
                    <a:bodyPr/>
                    <a:lstStyle/>
                    <a:p>
                      <a:pPr algn="just">
                        <a:lnSpc>
                          <a:spcPct val="105000"/>
                        </a:lnSpc>
                        <a:spcAft>
                          <a:spcPts val="0"/>
                        </a:spcAft>
                      </a:pPr>
                      <a:r>
                        <a:rPr lang="en-US" sz="1600" b="1" dirty="0" smtClean="0">
                          <a:solidFill>
                            <a:srgbClr val="000000"/>
                          </a:solidFill>
                          <a:latin typeface="Calibri Light"/>
                          <a:ea typeface="Calibri"/>
                          <a:cs typeface="Times New Roman"/>
                        </a:rPr>
                        <a:t>12 partners are involved in the development of the project</a:t>
                      </a:r>
                      <a:endParaRPr lang="el-GR" sz="1600" dirty="0">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a:solidFill>
                            <a:srgbClr val="000000"/>
                          </a:solidFill>
                          <a:latin typeface="Calibri Light"/>
                          <a:ea typeface="Calibri"/>
                          <a:cs typeface="Times New Roman"/>
                        </a:rPr>
                        <a:t>Hellenic Centre for Marine Research (HCMR)</a:t>
                      </a:r>
                      <a:endParaRPr lang="el-GR" sz="1400" dirty="0">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err="1">
                          <a:solidFill>
                            <a:srgbClr val="000000"/>
                          </a:solidFill>
                          <a:latin typeface="Calibri Light"/>
                          <a:ea typeface="Calibri"/>
                          <a:cs typeface="Times New Roman"/>
                        </a:rPr>
                        <a:t>Coispa</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Tecnologia</a:t>
                      </a:r>
                      <a:r>
                        <a:rPr lang="en-US" sz="1400" dirty="0">
                          <a:solidFill>
                            <a:srgbClr val="000000"/>
                          </a:solidFill>
                          <a:latin typeface="Calibri Light"/>
                          <a:ea typeface="Calibri"/>
                          <a:cs typeface="Times New Roman"/>
                        </a:rPr>
                        <a:t> &amp; </a:t>
                      </a:r>
                      <a:r>
                        <a:rPr lang="en-US" sz="1400" dirty="0" err="1">
                          <a:solidFill>
                            <a:srgbClr val="000000"/>
                          </a:solidFill>
                          <a:latin typeface="Calibri Light"/>
                          <a:ea typeface="Calibri"/>
                          <a:cs typeface="Times New Roman"/>
                        </a:rPr>
                        <a:t>Ricerca</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Scarl</a:t>
                      </a:r>
                      <a:r>
                        <a:rPr lang="en-US" sz="1400" dirty="0">
                          <a:solidFill>
                            <a:srgbClr val="000000"/>
                          </a:solidFill>
                          <a:latin typeface="Calibri Light"/>
                          <a:ea typeface="Calibri"/>
                          <a:cs typeface="Times New Roman"/>
                        </a:rPr>
                        <a:t> (COISPA)</a:t>
                      </a:r>
                      <a:endParaRPr lang="el-GR" sz="1400" dirty="0">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err="1">
                          <a:solidFill>
                            <a:srgbClr val="000000"/>
                          </a:solidFill>
                          <a:latin typeface="Calibri Light"/>
                          <a:ea typeface="Calibri"/>
                          <a:cs typeface="Times New Roman"/>
                        </a:rPr>
                        <a:t>Consorzio</a:t>
                      </a:r>
                      <a:r>
                        <a:rPr lang="en-US" sz="1400" dirty="0">
                          <a:solidFill>
                            <a:srgbClr val="000000"/>
                          </a:solidFill>
                          <a:latin typeface="Calibri Light"/>
                          <a:ea typeface="Calibri"/>
                          <a:cs typeface="Times New Roman"/>
                        </a:rPr>
                        <a:t> per </a:t>
                      </a:r>
                      <a:r>
                        <a:rPr lang="en-US" sz="1400" dirty="0" err="1">
                          <a:solidFill>
                            <a:srgbClr val="000000"/>
                          </a:solidFill>
                          <a:latin typeface="Calibri Light"/>
                          <a:ea typeface="Calibri"/>
                          <a:cs typeface="Times New Roman"/>
                        </a:rPr>
                        <a:t>il</a:t>
                      </a:r>
                      <a:r>
                        <a:rPr lang="en-US" sz="1400" dirty="0">
                          <a:solidFill>
                            <a:srgbClr val="000000"/>
                          </a:solidFill>
                          <a:latin typeface="Calibri Light"/>
                          <a:ea typeface="Calibri"/>
                          <a:cs typeface="Times New Roman"/>
                        </a:rPr>
                        <a:t> Centro </a:t>
                      </a:r>
                      <a:r>
                        <a:rPr lang="en-US" sz="1400" dirty="0" err="1">
                          <a:solidFill>
                            <a:srgbClr val="000000"/>
                          </a:solidFill>
                          <a:latin typeface="Calibri Light"/>
                          <a:ea typeface="Calibri"/>
                          <a:cs typeface="Times New Roman"/>
                        </a:rPr>
                        <a:t>Interuniversitario</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di</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Biologia</a:t>
                      </a:r>
                      <a:r>
                        <a:rPr lang="en-US" sz="1400" dirty="0">
                          <a:solidFill>
                            <a:srgbClr val="000000"/>
                          </a:solidFill>
                          <a:latin typeface="Calibri Light"/>
                          <a:ea typeface="Calibri"/>
                          <a:cs typeface="Times New Roman"/>
                        </a:rPr>
                        <a:t> Marina </a:t>
                      </a:r>
                      <a:r>
                        <a:rPr lang="en-US" sz="1400" dirty="0" err="1">
                          <a:solidFill>
                            <a:srgbClr val="000000"/>
                          </a:solidFill>
                          <a:latin typeface="Calibri Light"/>
                          <a:ea typeface="Calibri"/>
                          <a:cs typeface="Times New Roman"/>
                        </a:rPr>
                        <a:t>ed</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Ecologia</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Applicata</a:t>
                      </a:r>
                      <a:r>
                        <a:rPr lang="en-US" sz="1400" dirty="0">
                          <a:solidFill>
                            <a:srgbClr val="000000"/>
                          </a:solidFill>
                          <a:latin typeface="Calibri Light"/>
                          <a:ea typeface="Calibri"/>
                          <a:cs typeface="Times New Roman"/>
                        </a:rPr>
                        <a:t> G. </a:t>
                      </a:r>
                      <a:r>
                        <a:rPr lang="en-US" sz="1400" dirty="0" err="1">
                          <a:solidFill>
                            <a:srgbClr val="000000"/>
                          </a:solidFill>
                          <a:latin typeface="Calibri Light"/>
                          <a:ea typeface="Calibri"/>
                          <a:cs typeface="Times New Roman"/>
                        </a:rPr>
                        <a:t>Bacci</a:t>
                      </a:r>
                      <a:r>
                        <a:rPr lang="en-US" sz="1400" dirty="0">
                          <a:solidFill>
                            <a:srgbClr val="000000"/>
                          </a:solidFill>
                          <a:latin typeface="Calibri Light"/>
                          <a:ea typeface="Calibri"/>
                          <a:cs typeface="Times New Roman"/>
                        </a:rPr>
                        <a:t> (CIBM)</a:t>
                      </a:r>
                      <a:endParaRPr lang="el-GR" sz="1400" dirty="0">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a:solidFill>
                            <a:srgbClr val="000000"/>
                          </a:solidFill>
                          <a:latin typeface="Calibri Light"/>
                          <a:ea typeface="Calibri"/>
                          <a:cs typeface="Times New Roman"/>
                        </a:rPr>
                        <a:t>Italian National Research Council (CNR) (</a:t>
                      </a:r>
                      <a:r>
                        <a:rPr lang="en-US" sz="1400" dirty="0" err="1">
                          <a:solidFill>
                            <a:srgbClr val="000000"/>
                          </a:solidFill>
                          <a:latin typeface="Calibri Light"/>
                          <a:ea typeface="Calibri"/>
                          <a:cs typeface="Times New Roman"/>
                        </a:rPr>
                        <a:t>Istituto</a:t>
                      </a:r>
                      <a:r>
                        <a:rPr lang="en-US" sz="1400" dirty="0">
                          <a:solidFill>
                            <a:srgbClr val="000000"/>
                          </a:solidFill>
                          <a:latin typeface="Calibri Light"/>
                          <a:ea typeface="Calibri"/>
                          <a:cs typeface="Times New Roman"/>
                        </a:rPr>
                        <a:t> per le </a:t>
                      </a:r>
                      <a:r>
                        <a:rPr lang="en-US" sz="1400" dirty="0" err="1">
                          <a:solidFill>
                            <a:srgbClr val="000000"/>
                          </a:solidFill>
                          <a:latin typeface="Calibri Light"/>
                          <a:ea typeface="Calibri"/>
                          <a:cs typeface="Times New Roman"/>
                        </a:rPr>
                        <a:t>Risorse</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Biologiche</a:t>
                      </a:r>
                      <a:r>
                        <a:rPr lang="en-US" sz="1400" dirty="0">
                          <a:solidFill>
                            <a:srgbClr val="000000"/>
                          </a:solidFill>
                          <a:latin typeface="Calibri Light"/>
                          <a:ea typeface="Calibri"/>
                          <a:cs typeface="Times New Roman"/>
                        </a:rPr>
                        <a:t> e le </a:t>
                      </a:r>
                      <a:r>
                        <a:rPr lang="en-US" sz="1400" dirty="0" err="1">
                          <a:solidFill>
                            <a:srgbClr val="000000"/>
                          </a:solidFill>
                          <a:latin typeface="Calibri Light"/>
                          <a:ea typeface="Calibri"/>
                          <a:cs typeface="Times New Roman"/>
                        </a:rPr>
                        <a:t>Biotecnologie</a:t>
                      </a:r>
                      <a:r>
                        <a:rPr lang="en-US" sz="1400" dirty="0">
                          <a:solidFill>
                            <a:srgbClr val="000000"/>
                          </a:solidFill>
                          <a:latin typeface="Calibri Light"/>
                          <a:ea typeface="Calibri"/>
                          <a:cs typeface="Times New Roman"/>
                        </a:rPr>
                        <a:t> Marine (CNR-IRBIM) and </a:t>
                      </a:r>
                      <a:r>
                        <a:rPr lang="en-US" sz="1400" dirty="0" err="1">
                          <a:solidFill>
                            <a:srgbClr val="000000"/>
                          </a:solidFill>
                          <a:latin typeface="Calibri Light"/>
                          <a:ea typeface="Calibri"/>
                          <a:cs typeface="Times New Roman"/>
                        </a:rPr>
                        <a:t>Istituto</a:t>
                      </a:r>
                      <a:r>
                        <a:rPr lang="en-US" sz="1400" dirty="0">
                          <a:solidFill>
                            <a:srgbClr val="000000"/>
                          </a:solidFill>
                          <a:latin typeface="Calibri Light"/>
                          <a:ea typeface="Calibri"/>
                          <a:cs typeface="Times New Roman"/>
                        </a:rPr>
                        <a:t> per </a:t>
                      </a:r>
                      <a:r>
                        <a:rPr lang="en-US" sz="1400" dirty="0" err="1">
                          <a:solidFill>
                            <a:srgbClr val="000000"/>
                          </a:solidFill>
                          <a:latin typeface="Calibri Light"/>
                          <a:ea typeface="Calibri"/>
                          <a:cs typeface="Times New Roman"/>
                        </a:rPr>
                        <a:t>il</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Rilevamento</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Elettromagnetico</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dell’Ambiente</a:t>
                      </a:r>
                      <a:r>
                        <a:rPr lang="en-US" sz="1400" dirty="0">
                          <a:solidFill>
                            <a:srgbClr val="000000"/>
                          </a:solidFill>
                          <a:latin typeface="Calibri Light"/>
                          <a:ea typeface="Calibri"/>
                          <a:cs typeface="Times New Roman"/>
                        </a:rPr>
                        <a:t> (CNR-IREA))</a:t>
                      </a:r>
                      <a:endParaRPr lang="el-GR" sz="1400" dirty="0">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err="1">
                          <a:solidFill>
                            <a:srgbClr val="000000"/>
                          </a:solidFill>
                          <a:latin typeface="Calibri Light"/>
                          <a:ea typeface="Calibri"/>
                          <a:cs typeface="Times New Roman"/>
                        </a:rPr>
                        <a:t>Nisea</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società</a:t>
                      </a:r>
                      <a:r>
                        <a:rPr lang="en-US" sz="1400" dirty="0">
                          <a:solidFill>
                            <a:srgbClr val="000000"/>
                          </a:solidFill>
                          <a:latin typeface="Calibri Light"/>
                          <a:ea typeface="Calibri"/>
                          <a:cs typeface="Times New Roman"/>
                        </a:rPr>
                        <a:t> </a:t>
                      </a:r>
                      <a:r>
                        <a:rPr lang="en-US" sz="1400" dirty="0" err="1">
                          <a:solidFill>
                            <a:srgbClr val="000000"/>
                          </a:solidFill>
                          <a:latin typeface="Calibri Light"/>
                          <a:ea typeface="Calibri"/>
                          <a:cs typeface="Times New Roman"/>
                        </a:rPr>
                        <a:t>cooperativa</a:t>
                      </a:r>
                      <a:r>
                        <a:rPr lang="en-US" sz="1400" dirty="0">
                          <a:solidFill>
                            <a:srgbClr val="000000"/>
                          </a:solidFill>
                          <a:latin typeface="Calibri Light"/>
                          <a:ea typeface="Calibri"/>
                          <a:cs typeface="Times New Roman"/>
                        </a:rPr>
                        <a:t> (NISEA)</a:t>
                      </a:r>
                      <a:endParaRPr lang="el-GR" sz="1400" dirty="0">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a:solidFill>
                            <a:srgbClr val="000000"/>
                          </a:solidFill>
                          <a:latin typeface="Calibri Light"/>
                          <a:ea typeface="Calibri"/>
                          <a:cs typeface="Times New Roman"/>
                        </a:rPr>
                        <a:t>University of Athens (UOA)</a:t>
                      </a:r>
                      <a:endParaRPr lang="el-GR" sz="1400" dirty="0">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a:solidFill>
                            <a:srgbClr val="0070C0"/>
                          </a:solidFill>
                          <a:latin typeface="Calibri Light"/>
                          <a:ea typeface="Calibri"/>
                          <a:cs typeface="Times New Roman"/>
                        </a:rPr>
                        <a:t>University of Thessaly (UTH)</a:t>
                      </a:r>
                      <a:endParaRPr lang="el-GR" sz="1400" dirty="0">
                        <a:solidFill>
                          <a:srgbClr val="0070C0"/>
                        </a:solidFill>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a:solidFill>
                            <a:srgbClr val="0070C0"/>
                          </a:solidFill>
                          <a:latin typeface="Calibri Light"/>
                          <a:ea typeface="Calibri"/>
                          <a:cs typeface="Times New Roman"/>
                        </a:rPr>
                        <a:t>Hellenic Agricultural Organization Demeter (HAO </a:t>
                      </a:r>
                      <a:r>
                        <a:rPr lang="en-US" sz="1400" dirty="0" err="1">
                          <a:solidFill>
                            <a:srgbClr val="0070C0"/>
                          </a:solidFill>
                          <a:latin typeface="Calibri Light"/>
                          <a:ea typeface="Calibri"/>
                          <a:cs typeface="Times New Roman"/>
                        </a:rPr>
                        <a:t>Demete</a:t>
                      </a:r>
                      <a:r>
                        <a:rPr lang="en-US" sz="1400" dirty="0">
                          <a:solidFill>
                            <a:srgbClr val="0070C0"/>
                          </a:solidFill>
                          <a:latin typeface="Calibri Light"/>
                          <a:ea typeface="Calibri"/>
                          <a:cs typeface="Times New Roman"/>
                        </a:rPr>
                        <a:t>)</a:t>
                      </a:r>
                      <a:endParaRPr lang="el-GR" sz="1400" dirty="0">
                        <a:solidFill>
                          <a:srgbClr val="0070C0"/>
                        </a:solidFill>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a:solidFill>
                            <a:srgbClr val="0070C0"/>
                          </a:solidFill>
                          <a:latin typeface="Calibri Light"/>
                          <a:ea typeface="Calibri"/>
                          <a:cs typeface="Times New Roman"/>
                        </a:rPr>
                        <a:t>Ministry of Agriculture, Rural Development and Environment of Cyprus - Department of Fisheries and Marine Research, Republic of Cyprus (DFMR)</a:t>
                      </a:r>
                      <a:endParaRPr lang="el-GR" sz="1400" dirty="0">
                        <a:solidFill>
                          <a:srgbClr val="0070C0"/>
                        </a:solidFill>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a:solidFill>
                            <a:srgbClr val="0070C0"/>
                          </a:solidFill>
                          <a:latin typeface="Calibri Light"/>
                          <a:ea typeface="Calibri"/>
                          <a:cs typeface="Times New Roman"/>
                        </a:rPr>
                        <a:t>National Institute for Marine Research and Development "</a:t>
                      </a:r>
                      <a:r>
                        <a:rPr lang="en-US" sz="1400" dirty="0" err="1">
                          <a:solidFill>
                            <a:srgbClr val="0070C0"/>
                          </a:solidFill>
                          <a:latin typeface="Calibri Light"/>
                          <a:ea typeface="Calibri"/>
                          <a:cs typeface="Times New Roman"/>
                        </a:rPr>
                        <a:t>Grigore</a:t>
                      </a:r>
                      <a:r>
                        <a:rPr lang="en-US" sz="1400" dirty="0">
                          <a:solidFill>
                            <a:srgbClr val="0070C0"/>
                          </a:solidFill>
                          <a:latin typeface="Calibri Light"/>
                          <a:ea typeface="Calibri"/>
                          <a:cs typeface="Times New Roman"/>
                        </a:rPr>
                        <a:t> </a:t>
                      </a:r>
                      <a:r>
                        <a:rPr lang="en-US" sz="1400" dirty="0" err="1">
                          <a:solidFill>
                            <a:srgbClr val="0070C0"/>
                          </a:solidFill>
                          <a:latin typeface="Calibri Light"/>
                          <a:ea typeface="Calibri"/>
                          <a:cs typeface="Times New Roman"/>
                        </a:rPr>
                        <a:t>Antipa</a:t>
                      </a:r>
                      <a:r>
                        <a:rPr lang="en-US" sz="1400" dirty="0">
                          <a:solidFill>
                            <a:srgbClr val="0070C0"/>
                          </a:solidFill>
                          <a:latin typeface="Calibri Light"/>
                          <a:ea typeface="Calibri"/>
                          <a:cs typeface="Times New Roman"/>
                        </a:rPr>
                        <a:t>" (INCDM)</a:t>
                      </a:r>
                      <a:endParaRPr lang="el-GR" sz="1400" dirty="0">
                        <a:solidFill>
                          <a:srgbClr val="0070C0"/>
                        </a:solidFill>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a:solidFill>
                            <a:srgbClr val="0070C0"/>
                          </a:solidFill>
                          <a:latin typeface="Calibri Light"/>
                          <a:ea typeface="Calibri"/>
                          <a:cs typeface="Times New Roman"/>
                        </a:rPr>
                        <a:t>Institute of Oceanography and Fisheries (IOF)</a:t>
                      </a:r>
                      <a:endParaRPr lang="el-GR" sz="1400" dirty="0">
                        <a:solidFill>
                          <a:srgbClr val="0070C0"/>
                        </a:solidFill>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r h="0">
                <a:tc>
                  <a:txBody>
                    <a:bodyPr/>
                    <a:lstStyle/>
                    <a:p>
                      <a:pPr algn="just">
                        <a:lnSpc>
                          <a:spcPct val="105000"/>
                        </a:lnSpc>
                        <a:spcAft>
                          <a:spcPts val="0"/>
                        </a:spcAft>
                      </a:pPr>
                      <a:r>
                        <a:rPr lang="en-US" sz="1400" dirty="0">
                          <a:solidFill>
                            <a:srgbClr val="0070C0"/>
                          </a:solidFill>
                          <a:latin typeface="Calibri Light"/>
                          <a:ea typeface="Calibri"/>
                          <a:cs typeface="Times New Roman"/>
                        </a:rPr>
                        <a:t>Institute of </a:t>
                      </a:r>
                      <a:r>
                        <a:rPr lang="en-US" sz="1400" dirty="0" err="1">
                          <a:solidFill>
                            <a:srgbClr val="0070C0"/>
                          </a:solidFill>
                          <a:latin typeface="Calibri Light"/>
                          <a:ea typeface="Calibri"/>
                          <a:cs typeface="Times New Roman"/>
                        </a:rPr>
                        <a:t>Oceanology</a:t>
                      </a:r>
                      <a:r>
                        <a:rPr lang="en-US" sz="1400" dirty="0">
                          <a:solidFill>
                            <a:srgbClr val="0070C0"/>
                          </a:solidFill>
                          <a:latin typeface="Calibri Light"/>
                          <a:ea typeface="Calibri"/>
                          <a:cs typeface="Times New Roman"/>
                        </a:rPr>
                        <a:t> BAS (IO-BAS)</a:t>
                      </a:r>
                      <a:endParaRPr lang="el-GR" sz="1400" dirty="0">
                        <a:solidFill>
                          <a:srgbClr val="0070C0"/>
                        </a:solidFill>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noFill/>
                  </a:tcPr>
                </a:tc>
              </a:tr>
            </a:tbl>
          </a:graphicData>
        </a:graphic>
      </p:graphicFrame>
      <p:graphicFrame>
        <p:nvGraphicFramePr>
          <p:cNvPr id="11" name="Table 10"/>
          <p:cNvGraphicFramePr>
            <a:graphicFrameLocks noGrp="1"/>
          </p:cNvGraphicFramePr>
          <p:nvPr/>
        </p:nvGraphicFramePr>
        <p:xfrm>
          <a:off x="714348" y="4902956"/>
          <a:ext cx="7643866" cy="672084"/>
        </p:xfrm>
        <a:graphic>
          <a:graphicData uri="http://schemas.openxmlformats.org/drawingml/2006/table">
            <a:tbl>
              <a:tblPr/>
              <a:tblGrid>
                <a:gridCol w="7643866"/>
              </a:tblGrid>
              <a:tr h="0">
                <a:tc>
                  <a:txBody>
                    <a:bodyPr/>
                    <a:lstStyle/>
                    <a:p>
                      <a:pPr algn="just">
                        <a:lnSpc>
                          <a:spcPct val="105000"/>
                        </a:lnSpc>
                        <a:spcAft>
                          <a:spcPts val="0"/>
                        </a:spcAft>
                      </a:pPr>
                      <a:r>
                        <a:rPr lang="en-US" sz="1400" dirty="0">
                          <a:solidFill>
                            <a:srgbClr val="0070C0"/>
                          </a:solidFill>
                          <a:latin typeface="Calibri Light"/>
                          <a:ea typeface="Calibri"/>
                          <a:cs typeface="Times New Roman"/>
                        </a:rPr>
                        <a:t>Executive Agency for Fisheries and Aquaculture, Bulgaria (</a:t>
                      </a:r>
                      <a:r>
                        <a:rPr lang="en-US" sz="1400" dirty="0" err="1">
                          <a:solidFill>
                            <a:srgbClr val="0070C0"/>
                          </a:solidFill>
                          <a:latin typeface="Calibri Light"/>
                          <a:ea typeface="Calibri"/>
                          <a:cs typeface="Times New Roman"/>
                        </a:rPr>
                        <a:t>Simona</a:t>
                      </a:r>
                      <a:r>
                        <a:rPr lang="en-US" sz="1400" dirty="0">
                          <a:solidFill>
                            <a:srgbClr val="0070C0"/>
                          </a:solidFill>
                          <a:latin typeface="Calibri Light"/>
                          <a:ea typeface="Calibri"/>
                          <a:cs typeface="Times New Roman"/>
                        </a:rPr>
                        <a:t> </a:t>
                      </a:r>
                      <a:r>
                        <a:rPr lang="en-US" sz="1400" dirty="0" err="1">
                          <a:solidFill>
                            <a:srgbClr val="0070C0"/>
                          </a:solidFill>
                          <a:latin typeface="Calibri Light"/>
                          <a:ea typeface="Calibri"/>
                          <a:cs typeface="Times New Roman"/>
                        </a:rPr>
                        <a:t>Vasileva</a:t>
                      </a:r>
                      <a:r>
                        <a:rPr lang="en-US" sz="1400" dirty="0">
                          <a:solidFill>
                            <a:srgbClr val="0070C0"/>
                          </a:solidFill>
                          <a:latin typeface="Calibri Light"/>
                          <a:ea typeface="Calibri"/>
                          <a:cs typeface="Times New Roman"/>
                        </a:rPr>
                        <a:t> NICHEVA) </a:t>
                      </a:r>
                      <a:endParaRPr lang="el-GR" sz="1400" dirty="0">
                        <a:solidFill>
                          <a:srgbClr val="0070C0"/>
                        </a:solidFill>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r>
              <a:tr h="0">
                <a:tc>
                  <a:txBody>
                    <a:bodyPr/>
                    <a:lstStyle/>
                    <a:p>
                      <a:pPr algn="just">
                        <a:lnSpc>
                          <a:spcPct val="105000"/>
                        </a:lnSpc>
                        <a:spcAft>
                          <a:spcPts val="0"/>
                        </a:spcAft>
                      </a:pPr>
                      <a:r>
                        <a:rPr lang="en-US" sz="1400" dirty="0">
                          <a:solidFill>
                            <a:srgbClr val="0070C0"/>
                          </a:solidFill>
                          <a:latin typeface="Calibri Light"/>
                          <a:ea typeface="Calibri"/>
                          <a:cs typeface="Times New Roman"/>
                        </a:rPr>
                        <a:t>Ministry of Agriculture, Directorate of Fisheries, Croatia (</a:t>
                      </a:r>
                      <a:r>
                        <a:rPr lang="en-US" sz="1400" dirty="0" err="1">
                          <a:solidFill>
                            <a:srgbClr val="0070C0"/>
                          </a:solidFill>
                          <a:latin typeface="Calibri Light"/>
                          <a:ea typeface="Calibri"/>
                          <a:cs typeface="Times New Roman"/>
                        </a:rPr>
                        <a:t>Ivana</a:t>
                      </a:r>
                      <a:r>
                        <a:rPr lang="en-US" sz="1400" dirty="0">
                          <a:solidFill>
                            <a:srgbClr val="0070C0"/>
                          </a:solidFill>
                          <a:latin typeface="Calibri Light"/>
                          <a:ea typeface="Calibri"/>
                          <a:cs typeface="Times New Roman"/>
                        </a:rPr>
                        <a:t> VUKOV)</a:t>
                      </a:r>
                      <a:endParaRPr lang="el-GR" sz="1400" dirty="0">
                        <a:solidFill>
                          <a:srgbClr val="0070C0"/>
                        </a:solidFill>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r>
              <a:tr h="0">
                <a:tc>
                  <a:txBody>
                    <a:bodyPr/>
                    <a:lstStyle/>
                    <a:p>
                      <a:pPr algn="just">
                        <a:lnSpc>
                          <a:spcPct val="105000"/>
                        </a:lnSpc>
                        <a:spcAft>
                          <a:spcPts val="0"/>
                        </a:spcAft>
                      </a:pPr>
                      <a:r>
                        <a:rPr lang="en-US" sz="1400" dirty="0">
                          <a:solidFill>
                            <a:srgbClr val="0070C0"/>
                          </a:solidFill>
                          <a:latin typeface="Calibri Light"/>
                          <a:ea typeface="Calibri"/>
                          <a:cs typeface="Times New Roman"/>
                        </a:rPr>
                        <a:t>Fisheries Research Unit, Department of Fisheries and Aquaculture, Malta (</a:t>
                      </a:r>
                      <a:r>
                        <a:rPr lang="en-US" sz="1400" dirty="0" err="1">
                          <a:solidFill>
                            <a:srgbClr val="0070C0"/>
                          </a:solidFill>
                          <a:latin typeface="Calibri Light"/>
                          <a:ea typeface="Calibri"/>
                          <a:cs typeface="Times New Roman"/>
                        </a:rPr>
                        <a:t>Jurgen</a:t>
                      </a:r>
                      <a:r>
                        <a:rPr lang="en-US" sz="1400" dirty="0">
                          <a:solidFill>
                            <a:srgbClr val="0070C0"/>
                          </a:solidFill>
                          <a:latin typeface="Calibri Light"/>
                          <a:ea typeface="Calibri"/>
                          <a:cs typeface="Times New Roman"/>
                        </a:rPr>
                        <a:t> </a:t>
                      </a:r>
                      <a:r>
                        <a:rPr lang="en-US" sz="1400" dirty="0" err="1">
                          <a:solidFill>
                            <a:srgbClr val="0070C0"/>
                          </a:solidFill>
                          <a:latin typeface="Calibri Light"/>
                          <a:ea typeface="Calibri"/>
                          <a:cs typeface="Times New Roman"/>
                        </a:rPr>
                        <a:t>Mifsud</a:t>
                      </a:r>
                      <a:endParaRPr lang="el-GR" sz="1400" dirty="0">
                        <a:solidFill>
                          <a:srgbClr val="0070C0"/>
                        </a:solidFill>
                        <a:latin typeface="Calibri"/>
                        <a:ea typeface="Calibri"/>
                        <a:cs typeface="Times New Roman"/>
                      </a:endParaRPr>
                    </a:p>
                  </a:txBody>
                  <a:tcPr marL="68580" marR="68580" marT="0" marB="0">
                    <a:lnL w="12700" cap="flat" cmpd="sng" algn="ctr">
                      <a:solidFill>
                        <a:srgbClr val="BFBFBF"/>
                      </a:solidFill>
                      <a:prstDash val="solid"/>
                      <a:round/>
                      <a:headEnd type="none" w="med" len="med"/>
                      <a:tailEnd type="none" w="med" len="med"/>
                    </a:lnL>
                    <a:lnR w="12700" cap="flat" cmpd="sng" algn="ctr">
                      <a:solidFill>
                        <a:srgbClr val="BFBFBF"/>
                      </a:solidFill>
                      <a:prstDash val="solid"/>
                      <a:round/>
                      <a:headEnd type="none" w="med" len="med"/>
                      <a:tailEnd type="none" w="med" len="med"/>
                    </a:lnR>
                    <a:lnT w="12700" cap="flat" cmpd="sng" algn="ctr">
                      <a:solidFill>
                        <a:srgbClr val="BFBFBF"/>
                      </a:solidFill>
                      <a:prstDash val="solid"/>
                      <a:round/>
                      <a:headEnd type="none" w="med" len="med"/>
                      <a:tailEnd type="none" w="med" len="med"/>
                    </a:lnT>
                    <a:lnB w="12700" cap="flat" cmpd="sng" algn="ctr">
                      <a:solidFill>
                        <a:srgbClr val="BFBFBF"/>
                      </a:solidFill>
                      <a:prstDash val="solid"/>
                      <a:round/>
                      <a:headEnd type="none" w="med" len="med"/>
                      <a:tailEnd type="none" w="med" len="med"/>
                    </a:lnB>
                  </a:tcPr>
                </a:tc>
              </a:tr>
            </a:tbl>
          </a:graphicData>
        </a:graphic>
      </p:graphicFrame>
      <p:sp>
        <p:nvSpPr>
          <p:cNvPr id="13" name="Rectangle 1"/>
          <p:cNvSpPr>
            <a:spLocks noChangeArrowheads="1"/>
          </p:cNvSpPr>
          <p:nvPr/>
        </p:nvSpPr>
        <p:spPr bwMode="auto">
          <a:xfrm>
            <a:off x="2786050" y="4581693"/>
            <a:ext cx="3725700" cy="338554"/>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lang="en-US" sz="1600" b="1" dirty="0" smtClean="0">
                <a:latin typeface="Calibri Light"/>
                <a:ea typeface="Calibri"/>
                <a:cs typeface="Times New Roman"/>
              </a:rPr>
              <a:t>Non-partners with a significant contribution</a:t>
            </a:r>
          </a:p>
        </p:txBody>
      </p:sp>
      <p:sp>
        <p:nvSpPr>
          <p:cNvPr id="7" name="Rectangle 6"/>
          <p:cNvSpPr/>
          <p:nvPr/>
        </p:nvSpPr>
        <p:spPr>
          <a:xfrm>
            <a:off x="0" y="0"/>
            <a:ext cx="9144000" cy="400110"/>
          </a:xfrm>
          <a:prstGeom prst="rect">
            <a:avLst/>
          </a:prstGeom>
          <a:solidFill>
            <a:schemeClr val="bg2">
              <a:lumMod val="75000"/>
            </a:schemeClr>
          </a:solidFill>
          <a:ln w="6350">
            <a:noFill/>
          </a:ln>
        </p:spPr>
        <p:txBody>
          <a:bodyPr wrap="square">
            <a:spAutoFit/>
          </a:bodyPr>
          <a:lstStyle/>
          <a:p>
            <a:pPr algn="ctr"/>
            <a:r>
              <a:rPr lang="en-US" sz="2000" b="1" dirty="0" smtClean="0">
                <a:solidFill>
                  <a:schemeClr val="bg1"/>
                </a:solidFill>
                <a:latin typeface="Calibri Light" pitchFamily="34" charset="0"/>
                <a:cs typeface="Calibri Light" pitchFamily="34" charset="0"/>
              </a:rPr>
              <a:t>Med&amp;BS RDBFIS follow up project</a:t>
            </a:r>
            <a:endParaRPr lang="en-GB" sz="2000" b="1" dirty="0" smtClean="0">
              <a:solidFill>
                <a:schemeClr val="bg1"/>
              </a:solidFill>
              <a:latin typeface="Calibri Light" pitchFamily="34" charset="0"/>
              <a:cs typeface="Calibri Light" pitchFamily="34" charset="0"/>
            </a:endParaRPr>
          </a:p>
        </p:txBody>
      </p:sp>
      <p:grpSp>
        <p:nvGrpSpPr>
          <p:cNvPr id="8" name="Group 7"/>
          <p:cNvGrpSpPr>
            <a:grpSpLocks noChangeAspect="1"/>
          </p:cNvGrpSpPr>
          <p:nvPr/>
        </p:nvGrpSpPr>
        <p:grpSpPr>
          <a:xfrm>
            <a:off x="1926650" y="6104344"/>
            <a:ext cx="4717052" cy="682242"/>
            <a:chOff x="1714480" y="571480"/>
            <a:chExt cx="6643734" cy="960904"/>
          </a:xfrm>
        </p:grpSpPr>
        <p:pic>
          <p:nvPicPr>
            <p:cNvPr id="9" name="Picture 2"/>
            <p:cNvPicPr>
              <a:picLocks noChangeAspect="1" noChangeArrowheads="1"/>
            </p:cNvPicPr>
            <p:nvPr/>
          </p:nvPicPr>
          <p:blipFill>
            <a:blip r:embed="rId3"/>
            <a:srcRect l="9376" t="24723" r="10142"/>
            <a:stretch>
              <a:fillRect/>
            </a:stretch>
          </p:blipFill>
          <p:spPr bwMode="auto">
            <a:xfrm>
              <a:off x="2940680" y="571480"/>
              <a:ext cx="5417534" cy="960904"/>
            </a:xfrm>
            <a:prstGeom prst="rect">
              <a:avLst/>
            </a:prstGeom>
            <a:noFill/>
            <a:ln w="9525">
              <a:noFill/>
              <a:miter lim="800000"/>
              <a:headEnd/>
              <a:tailEnd/>
            </a:ln>
            <a:effectLst/>
          </p:spPr>
        </p:pic>
        <p:pic>
          <p:nvPicPr>
            <p:cNvPr id="12" name="Picture 11" descr="v1.2.png"/>
            <p:cNvPicPr>
              <a:picLocks noChangeAspect="1"/>
            </p:cNvPicPr>
            <p:nvPr/>
          </p:nvPicPr>
          <p:blipFill>
            <a:blip r:embed="rId4"/>
            <a:stretch>
              <a:fillRect/>
            </a:stretch>
          </p:blipFill>
          <p:spPr>
            <a:xfrm>
              <a:off x="1714480" y="857232"/>
              <a:ext cx="1098973" cy="348319"/>
            </a:xfrm>
            <a:prstGeom prst="rect">
              <a:avLst/>
            </a:prstGeom>
          </p:spPr>
        </p:pic>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57158" y="928670"/>
            <a:ext cx="8429684" cy="5078313"/>
          </a:xfrm>
          <a:prstGeom prst="rect">
            <a:avLst/>
          </a:prstGeom>
        </p:spPr>
        <p:txBody>
          <a:bodyPr wrap="square">
            <a:spAutoFit/>
          </a:bodyPr>
          <a:lstStyle/>
          <a:p>
            <a:pPr lvl="0" algn="just" fontAlgn="base">
              <a:spcBef>
                <a:spcPct val="0"/>
              </a:spcBef>
              <a:spcAft>
                <a:spcPct val="0"/>
              </a:spcAft>
              <a:buClrTx/>
            </a:pPr>
            <a:r>
              <a:rPr lang="en-US" sz="1800" b="1" i="1" dirty="0" smtClean="0">
                <a:latin typeface="Calibri Light" charset="-95"/>
                <a:ea typeface="Calibri" charset="-95"/>
                <a:cs typeface="Calibri Light" charset="-95"/>
              </a:rPr>
              <a:t>To populate the system with data</a:t>
            </a:r>
            <a:r>
              <a:rPr lang="en-US" sz="1800" i="1" dirty="0" smtClean="0">
                <a:latin typeface="Calibri Light" charset="-95"/>
                <a:ea typeface="Calibri" charset="-95"/>
                <a:cs typeface="Calibri Light" charset="-95"/>
              </a:rPr>
              <a:t>: To this end, the technical elements of a data call/ data request to be addressed to the relevant Member States and actors of the region, such as RFMOs will be drafted. DG MARE will assist in this process and follow up to ensure provision of the data. DG MARE will equally assist, if there is a need to access data from existing sources/databases. The requested datasets to be stored in the RDBFIS will refer to the period:</a:t>
            </a:r>
          </a:p>
          <a:p>
            <a:pPr lvl="0" algn="just" fontAlgn="base">
              <a:spcBef>
                <a:spcPct val="0"/>
              </a:spcBef>
              <a:spcAft>
                <a:spcPct val="0"/>
              </a:spcAft>
              <a:buClrTx/>
            </a:pPr>
            <a:endParaRPr lang="en-US" sz="1800" i="1" dirty="0" smtClean="0">
              <a:latin typeface="Calibri Light" charset="-95"/>
              <a:ea typeface="Calibri" charset="-95"/>
              <a:cs typeface="Calibri Light" charset="-95"/>
            </a:endParaRPr>
          </a:p>
          <a:p>
            <a:pPr marL="360363" lvl="0" indent="-182563" algn="just" fontAlgn="base">
              <a:spcBef>
                <a:spcPct val="0"/>
              </a:spcBef>
              <a:spcAft>
                <a:spcPct val="0"/>
              </a:spcAft>
              <a:buClrTx/>
              <a:buFont typeface="Wingdings" pitchFamily="2" charset="2"/>
              <a:buChar char="ü"/>
            </a:pPr>
            <a:r>
              <a:rPr lang="en-US" sz="1800" i="1" dirty="0" smtClean="0">
                <a:latin typeface="Calibri Light" charset="-95"/>
                <a:ea typeface="Calibri" charset="-95"/>
                <a:cs typeface="Calibri Light" charset="-95"/>
              </a:rPr>
              <a:t>2002-2022 for </a:t>
            </a:r>
            <a:r>
              <a:rPr lang="en-US" sz="1800" i="1" dirty="0" err="1" smtClean="0">
                <a:latin typeface="Calibri Light" charset="-95"/>
                <a:ea typeface="Calibri" charset="-95"/>
                <a:cs typeface="Calibri Light" charset="-95"/>
              </a:rPr>
              <a:t>Med&amp;BS</a:t>
            </a:r>
            <a:r>
              <a:rPr lang="en-US" sz="1800" i="1" dirty="0" smtClean="0">
                <a:latin typeface="Calibri Light" charset="-95"/>
                <a:ea typeface="Calibri" charset="-95"/>
                <a:cs typeface="Calibri Light" charset="-95"/>
              </a:rPr>
              <a:t> </a:t>
            </a:r>
            <a:r>
              <a:rPr lang="en-US" sz="1800" i="1" dirty="0" err="1" smtClean="0">
                <a:latin typeface="Calibri Light" charset="-95"/>
                <a:ea typeface="Calibri" charset="-95"/>
                <a:cs typeface="Calibri Light" charset="-95"/>
              </a:rPr>
              <a:t>datacall</a:t>
            </a:r>
            <a:r>
              <a:rPr lang="en-US" sz="1800" i="1" dirty="0" smtClean="0">
                <a:latin typeface="Calibri Light" charset="-95"/>
                <a:ea typeface="Calibri" charset="-95"/>
                <a:cs typeface="Calibri Light" charset="-95"/>
              </a:rPr>
              <a:t>, </a:t>
            </a:r>
          </a:p>
          <a:p>
            <a:pPr marL="360363" lvl="0" indent="-182563" algn="just" fontAlgn="base">
              <a:spcBef>
                <a:spcPct val="0"/>
              </a:spcBef>
              <a:spcAft>
                <a:spcPct val="0"/>
              </a:spcAft>
              <a:buClrTx/>
              <a:buFont typeface="Wingdings" pitchFamily="2" charset="2"/>
              <a:buChar char="ü"/>
            </a:pPr>
            <a:r>
              <a:rPr lang="en-US" sz="1800" i="1" dirty="0" smtClean="0">
                <a:latin typeface="Calibri Light" charset="-95"/>
                <a:ea typeface="Calibri" charset="-95"/>
                <a:cs typeface="Calibri Light" charset="-95"/>
              </a:rPr>
              <a:t>2013-2022 for FDI </a:t>
            </a:r>
            <a:r>
              <a:rPr lang="en-US" sz="1800" i="1" dirty="0" err="1" smtClean="0">
                <a:latin typeface="Calibri Light" charset="-95"/>
                <a:ea typeface="Calibri" charset="-95"/>
                <a:cs typeface="Calibri Light" charset="-95"/>
              </a:rPr>
              <a:t>datacall</a:t>
            </a:r>
            <a:r>
              <a:rPr lang="en-US" sz="1800" i="1" dirty="0" smtClean="0">
                <a:latin typeface="Calibri Light" charset="-95"/>
                <a:ea typeface="Calibri" charset="-95"/>
                <a:cs typeface="Calibri Light" charset="-95"/>
              </a:rPr>
              <a:t>, </a:t>
            </a:r>
          </a:p>
          <a:p>
            <a:pPr marL="360363" lvl="0" indent="-182563" algn="just" fontAlgn="base">
              <a:spcBef>
                <a:spcPct val="0"/>
              </a:spcBef>
              <a:spcAft>
                <a:spcPct val="0"/>
              </a:spcAft>
              <a:buClrTx/>
              <a:buFont typeface="Wingdings" pitchFamily="2" charset="2"/>
              <a:buChar char="ü"/>
            </a:pPr>
            <a:r>
              <a:rPr lang="en-US" sz="1800" i="1" dirty="0" smtClean="0">
                <a:latin typeface="Calibri Light" charset="-95"/>
                <a:ea typeface="Calibri" charset="-95"/>
                <a:cs typeface="Calibri Light" charset="-95"/>
              </a:rPr>
              <a:t>2017-2022 for GFCM/DCRF </a:t>
            </a:r>
            <a:r>
              <a:rPr lang="en-US" sz="1800" i="1" dirty="0" err="1" smtClean="0">
                <a:latin typeface="Calibri Light" charset="-95"/>
                <a:ea typeface="Calibri" charset="-95"/>
                <a:cs typeface="Calibri Light" charset="-95"/>
              </a:rPr>
              <a:t>datacall</a:t>
            </a:r>
            <a:r>
              <a:rPr lang="en-US" sz="1800" i="1" dirty="0" smtClean="0">
                <a:latin typeface="Calibri Light" charset="-95"/>
                <a:ea typeface="Calibri" charset="-95"/>
                <a:cs typeface="Calibri Light" charset="-95"/>
              </a:rPr>
              <a:t>, </a:t>
            </a:r>
          </a:p>
          <a:p>
            <a:pPr marL="360363" lvl="0" indent="-182563" algn="just" fontAlgn="base">
              <a:spcBef>
                <a:spcPct val="0"/>
              </a:spcBef>
              <a:spcAft>
                <a:spcPct val="0"/>
              </a:spcAft>
              <a:buClrTx/>
              <a:buFont typeface="Wingdings" pitchFamily="2" charset="2"/>
              <a:buChar char="ü"/>
            </a:pPr>
            <a:r>
              <a:rPr lang="en-US" sz="1800" i="1" dirty="0" smtClean="0">
                <a:latin typeface="Calibri Light" charset="-95"/>
                <a:ea typeface="Calibri" charset="-95"/>
                <a:cs typeface="Calibri Light" charset="-95"/>
              </a:rPr>
              <a:t>Med&amp;BS RCG data (DCR &amp; DCF: fishing intensity, landings).</a:t>
            </a:r>
          </a:p>
          <a:p>
            <a:pPr marL="360363" lvl="0" indent="-182563" algn="just" fontAlgn="base">
              <a:spcBef>
                <a:spcPct val="0"/>
              </a:spcBef>
              <a:spcAft>
                <a:spcPct val="0"/>
              </a:spcAft>
              <a:buClrTx/>
              <a:buFont typeface="Wingdings" pitchFamily="2" charset="2"/>
              <a:buChar char="ü"/>
            </a:pPr>
            <a:r>
              <a:rPr lang="en-US" sz="1800" i="1" dirty="0" smtClean="0">
                <a:latin typeface="Calibri Light" charset="-95"/>
                <a:ea typeface="Calibri" charset="-95"/>
                <a:cs typeface="Calibri Light" charset="-95"/>
              </a:rPr>
              <a:t>Detailed biological data</a:t>
            </a:r>
          </a:p>
          <a:p>
            <a:pPr marL="360363" lvl="0" indent="-182563" algn="just" fontAlgn="base">
              <a:spcBef>
                <a:spcPct val="0"/>
              </a:spcBef>
              <a:spcAft>
                <a:spcPct val="0"/>
              </a:spcAft>
              <a:buClrTx/>
              <a:buFont typeface="Wingdings" pitchFamily="2" charset="2"/>
              <a:buChar char="ü"/>
            </a:pPr>
            <a:r>
              <a:rPr lang="en-US" sz="1800" i="1" dirty="0" smtClean="0">
                <a:latin typeface="Calibri Light" charset="-95"/>
                <a:ea typeface="Calibri" charset="-95"/>
                <a:cs typeface="Calibri Light" charset="-95"/>
              </a:rPr>
              <a:t>MEDIAS data</a:t>
            </a:r>
          </a:p>
          <a:p>
            <a:pPr lvl="0" algn="just" fontAlgn="base">
              <a:spcBef>
                <a:spcPct val="0"/>
              </a:spcBef>
              <a:spcAft>
                <a:spcPct val="0"/>
              </a:spcAft>
              <a:buClrTx/>
            </a:pPr>
            <a:r>
              <a:rPr lang="en-US" sz="1800" i="1" dirty="0" smtClean="0">
                <a:latin typeface="Calibri Light" charset="-95"/>
                <a:ea typeface="Calibri" charset="-95"/>
                <a:cs typeface="Calibri Light" charset="-95"/>
              </a:rPr>
              <a:t> </a:t>
            </a:r>
          </a:p>
          <a:p>
            <a:pPr lvl="0" algn="just" fontAlgn="base">
              <a:spcBef>
                <a:spcPct val="0"/>
              </a:spcBef>
              <a:spcAft>
                <a:spcPct val="0"/>
              </a:spcAft>
              <a:buClrTx/>
            </a:pPr>
            <a:r>
              <a:rPr lang="en-US" sz="1800" i="1" dirty="0" smtClean="0">
                <a:latin typeface="Calibri Light" charset="-95"/>
                <a:ea typeface="Calibri" charset="-95"/>
                <a:cs typeface="Calibri Light" charset="-95"/>
              </a:rPr>
              <a:t>As the RDBFIS is fully operational, the Member States are invited to use the application to execute syntax and data quality control procedures and store the clean data into the system. A dedicated RDBFIS team will support this process through bilateral contacts and working jointly with Member States. </a:t>
            </a:r>
          </a:p>
        </p:txBody>
      </p:sp>
      <p:sp>
        <p:nvSpPr>
          <p:cNvPr id="6" name="Rectangle 5"/>
          <p:cNvSpPr/>
          <p:nvPr/>
        </p:nvSpPr>
        <p:spPr>
          <a:xfrm>
            <a:off x="0" y="0"/>
            <a:ext cx="9144000" cy="400110"/>
          </a:xfrm>
          <a:prstGeom prst="rect">
            <a:avLst/>
          </a:prstGeom>
          <a:solidFill>
            <a:schemeClr val="bg2">
              <a:lumMod val="75000"/>
            </a:schemeClr>
          </a:solidFill>
          <a:ln w="6350">
            <a:noFill/>
          </a:ln>
        </p:spPr>
        <p:txBody>
          <a:bodyPr wrap="square">
            <a:spAutoFit/>
          </a:bodyPr>
          <a:lstStyle/>
          <a:p>
            <a:pPr algn="ctr"/>
            <a:r>
              <a:rPr lang="en-US" sz="2000" b="1" dirty="0" smtClean="0">
                <a:solidFill>
                  <a:schemeClr val="bg1"/>
                </a:solidFill>
                <a:latin typeface="Calibri Light" pitchFamily="34" charset="0"/>
                <a:cs typeface="Calibri Light" pitchFamily="34" charset="0"/>
              </a:rPr>
              <a:t>Med&amp;BS RDBFIS follow up project - Activities</a:t>
            </a:r>
            <a:endParaRPr lang="en-GB" sz="2000" b="1" dirty="0" smtClean="0">
              <a:solidFill>
                <a:schemeClr val="bg1"/>
              </a:solidFill>
              <a:latin typeface="Calibri Light" pitchFamily="34" charset="0"/>
              <a:cs typeface="Calibri Light" pitchFamily="34" charset="0"/>
            </a:endParaRPr>
          </a:p>
        </p:txBody>
      </p:sp>
      <p:grpSp>
        <p:nvGrpSpPr>
          <p:cNvPr id="7" name="Group 6"/>
          <p:cNvGrpSpPr>
            <a:grpSpLocks noChangeAspect="1"/>
          </p:cNvGrpSpPr>
          <p:nvPr/>
        </p:nvGrpSpPr>
        <p:grpSpPr>
          <a:xfrm>
            <a:off x="1926650" y="6104344"/>
            <a:ext cx="4717052" cy="682242"/>
            <a:chOff x="1714480" y="571480"/>
            <a:chExt cx="6643734" cy="960904"/>
          </a:xfrm>
        </p:grpSpPr>
        <p:pic>
          <p:nvPicPr>
            <p:cNvPr id="8" name="Picture 2"/>
            <p:cNvPicPr>
              <a:picLocks noChangeAspect="1" noChangeArrowheads="1"/>
            </p:cNvPicPr>
            <p:nvPr/>
          </p:nvPicPr>
          <p:blipFill>
            <a:blip r:embed="rId3"/>
            <a:srcRect l="9376" t="24723" r="10142"/>
            <a:stretch>
              <a:fillRect/>
            </a:stretch>
          </p:blipFill>
          <p:spPr bwMode="auto">
            <a:xfrm>
              <a:off x="2940680" y="571480"/>
              <a:ext cx="5417534" cy="960904"/>
            </a:xfrm>
            <a:prstGeom prst="rect">
              <a:avLst/>
            </a:prstGeom>
            <a:noFill/>
            <a:ln w="9525">
              <a:noFill/>
              <a:miter lim="800000"/>
              <a:headEnd/>
              <a:tailEnd/>
            </a:ln>
            <a:effectLst/>
          </p:spPr>
        </p:pic>
        <p:pic>
          <p:nvPicPr>
            <p:cNvPr id="9" name="Picture 8" descr="v1.2.png"/>
            <p:cNvPicPr>
              <a:picLocks noChangeAspect="1"/>
            </p:cNvPicPr>
            <p:nvPr/>
          </p:nvPicPr>
          <p:blipFill>
            <a:blip r:embed="rId4"/>
            <a:stretch>
              <a:fillRect/>
            </a:stretch>
          </p:blipFill>
          <p:spPr>
            <a:xfrm>
              <a:off x="1714480" y="857232"/>
              <a:ext cx="1098973" cy="348319"/>
            </a:xfrm>
            <a:prstGeom prst="rect">
              <a:avLst/>
            </a:prstGeom>
          </p:spPr>
        </p:pic>
      </p:gr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928662" y="1071546"/>
            <a:ext cx="7358114" cy="4708981"/>
          </a:xfrm>
          <a:prstGeom prst="rect">
            <a:avLst/>
          </a:prstGeom>
        </p:spPr>
        <p:txBody>
          <a:bodyPr wrap="square">
            <a:spAutoFit/>
          </a:bodyPr>
          <a:lstStyle/>
          <a:p>
            <a:pPr algn="just"/>
            <a:r>
              <a:rPr lang="en-US" sz="1800" i="1" u="sng" dirty="0" smtClean="0">
                <a:solidFill>
                  <a:schemeClr val="tx1"/>
                </a:solidFill>
                <a:latin typeface="Calibri Light" pitchFamily="34" charset="0"/>
                <a:ea typeface="Calibri Light" pitchFamily="34" charset="0"/>
                <a:cs typeface="Calibri Light" pitchFamily="34" charset="0"/>
                <a:sym typeface="Symbol"/>
              </a:rPr>
              <a:t>Further development:</a:t>
            </a:r>
          </a:p>
          <a:p>
            <a:pPr algn="just"/>
            <a:endParaRPr lang="en-US" sz="1800" i="1" dirty="0" smtClean="0">
              <a:solidFill>
                <a:schemeClr val="tx1"/>
              </a:solidFill>
              <a:latin typeface="Calibri Light" pitchFamily="34" charset="0"/>
              <a:ea typeface="Calibri Light" pitchFamily="34" charset="0"/>
              <a:cs typeface="Calibri Light" pitchFamily="34" charset="0"/>
              <a:sym typeface="Symbol"/>
            </a:endParaRPr>
          </a:p>
          <a:p>
            <a:pPr algn="just"/>
            <a:r>
              <a:rPr lang="en-US" sz="1800" i="1" dirty="0" smtClean="0">
                <a:solidFill>
                  <a:schemeClr val="tx1"/>
                </a:solidFill>
                <a:latin typeface="Calibri Light" pitchFamily="34" charset="0"/>
                <a:ea typeface="Calibri Light" pitchFamily="34" charset="0"/>
                <a:cs typeface="Calibri Light" pitchFamily="34" charset="0"/>
                <a:sym typeface="Symbol"/>
              </a:rPr>
              <a:t>A further improvement is concerning the consistency of data quality checks. Specifically, particular attention will be paid to enhancement of the quality checks considering the </a:t>
            </a:r>
            <a:r>
              <a:rPr lang="en-US" sz="1800" b="1" i="1" dirty="0" smtClean="0">
                <a:solidFill>
                  <a:schemeClr val="tx1"/>
                </a:solidFill>
                <a:latin typeface="Calibri Light" pitchFamily="34" charset="0"/>
                <a:ea typeface="Calibri Light" pitchFamily="34" charset="0"/>
                <a:cs typeface="Calibri Light" pitchFamily="34" charset="0"/>
                <a:sym typeface="Symbol"/>
              </a:rPr>
              <a:t>RDBES formats</a:t>
            </a:r>
            <a:r>
              <a:rPr lang="en-US" sz="1800" i="1" dirty="0" smtClean="0">
                <a:solidFill>
                  <a:schemeClr val="tx1"/>
                </a:solidFill>
                <a:latin typeface="Calibri Light" pitchFamily="34" charset="0"/>
                <a:ea typeface="Calibri Light" pitchFamily="34" charset="0"/>
                <a:cs typeface="Calibri Light" pitchFamily="34" charset="0"/>
                <a:sym typeface="Symbol"/>
              </a:rPr>
              <a:t>, focusing on the hierarchies applied in the Mediterranean for the biological samplings;</a:t>
            </a:r>
          </a:p>
          <a:p>
            <a:pPr algn="just"/>
            <a:endParaRPr lang="en-US" sz="1800" i="1" dirty="0" smtClean="0">
              <a:solidFill>
                <a:schemeClr val="tx1"/>
              </a:solidFill>
              <a:latin typeface="Calibri Light" pitchFamily="34" charset="0"/>
              <a:ea typeface="Calibri Light" pitchFamily="34" charset="0"/>
              <a:cs typeface="Calibri Light" pitchFamily="34" charset="0"/>
              <a:sym typeface="Symbol"/>
            </a:endParaRPr>
          </a:p>
          <a:p>
            <a:pPr algn="just"/>
            <a:r>
              <a:rPr lang="en-US" sz="1800" i="1" dirty="0" smtClean="0">
                <a:solidFill>
                  <a:schemeClr val="tx1"/>
                </a:solidFill>
                <a:latin typeface="Calibri Light" pitchFamily="34" charset="0"/>
                <a:ea typeface="Calibri Light" pitchFamily="34" charset="0"/>
                <a:cs typeface="Calibri Light" pitchFamily="34" charset="0"/>
                <a:sym typeface="Symbol"/>
              </a:rPr>
              <a:t>Concerning the </a:t>
            </a:r>
            <a:r>
              <a:rPr lang="en-US" sz="1800" b="1" i="1" dirty="0" smtClean="0">
                <a:solidFill>
                  <a:schemeClr val="tx1"/>
                </a:solidFill>
                <a:latin typeface="Calibri Light" pitchFamily="34" charset="0"/>
                <a:ea typeface="Calibri Light" pitchFamily="34" charset="0"/>
                <a:cs typeface="Calibri Light" pitchFamily="34" charset="0"/>
                <a:sym typeface="Symbol"/>
              </a:rPr>
              <a:t>MEDITS survey data</a:t>
            </a:r>
            <a:r>
              <a:rPr lang="en-US" sz="1800" i="1" dirty="0" smtClean="0">
                <a:solidFill>
                  <a:schemeClr val="tx1"/>
                </a:solidFill>
                <a:latin typeface="Calibri Light" pitchFamily="34" charset="0"/>
                <a:ea typeface="Calibri Light" pitchFamily="34" charset="0"/>
                <a:cs typeface="Calibri Light" pitchFamily="34" charset="0"/>
                <a:sym typeface="Symbol"/>
              </a:rPr>
              <a:t>, another improvement to be included in the RDBFIS is represented by the embedding of an upgraded </a:t>
            </a:r>
            <a:r>
              <a:rPr lang="en-US" sz="1800" b="1" i="1" dirty="0" err="1" smtClean="0">
                <a:solidFill>
                  <a:schemeClr val="tx1"/>
                </a:solidFill>
                <a:latin typeface="Calibri Light" pitchFamily="34" charset="0"/>
                <a:ea typeface="Calibri Light" pitchFamily="34" charset="0"/>
                <a:cs typeface="Calibri Light" pitchFamily="34" charset="0"/>
                <a:sym typeface="Symbol"/>
              </a:rPr>
              <a:t>BioIndex</a:t>
            </a:r>
            <a:r>
              <a:rPr lang="en-US" sz="1800" i="1" dirty="0" smtClean="0">
                <a:solidFill>
                  <a:schemeClr val="tx1"/>
                </a:solidFill>
                <a:latin typeface="Calibri Light" pitchFamily="34" charset="0"/>
                <a:ea typeface="Calibri Light" pitchFamily="34" charset="0"/>
                <a:cs typeface="Calibri Light" pitchFamily="34" charset="0"/>
                <a:sym typeface="Symbol"/>
              </a:rPr>
              <a:t> R package that provides relevant statistics on survey data, as biomass and density indices by year, length-frequency distributions, recruitment/</a:t>
            </a:r>
            <a:r>
              <a:rPr lang="en-US" sz="1800" i="1" dirty="0" err="1" smtClean="0">
                <a:solidFill>
                  <a:schemeClr val="tx1"/>
                </a:solidFill>
                <a:latin typeface="Calibri Light" pitchFamily="34" charset="0"/>
                <a:ea typeface="Calibri Light" pitchFamily="34" charset="0"/>
                <a:cs typeface="Calibri Light" pitchFamily="34" charset="0"/>
                <a:sym typeface="Symbol"/>
              </a:rPr>
              <a:t>spawner</a:t>
            </a:r>
            <a:r>
              <a:rPr lang="en-US" sz="1800" i="1" dirty="0" smtClean="0">
                <a:solidFill>
                  <a:schemeClr val="tx1"/>
                </a:solidFill>
                <a:latin typeface="Calibri Light" pitchFamily="34" charset="0"/>
                <a:ea typeface="Calibri Light" pitchFamily="34" charset="0"/>
                <a:cs typeface="Calibri Light" pitchFamily="34" charset="0"/>
                <a:sym typeface="Symbol"/>
              </a:rPr>
              <a:t> indices and maps;</a:t>
            </a:r>
          </a:p>
          <a:p>
            <a:pPr algn="just"/>
            <a:endParaRPr lang="en-US" sz="1800" i="1" dirty="0" smtClean="0">
              <a:solidFill>
                <a:schemeClr val="tx1"/>
              </a:solidFill>
              <a:latin typeface="Calibri Light" pitchFamily="34" charset="0"/>
              <a:ea typeface="Calibri Light" pitchFamily="34" charset="0"/>
              <a:cs typeface="Calibri Light" pitchFamily="34" charset="0"/>
              <a:sym typeface="Symbol"/>
            </a:endParaRPr>
          </a:p>
          <a:p>
            <a:pPr algn="just"/>
            <a:r>
              <a:rPr lang="en-US" sz="1800" i="1" dirty="0" smtClean="0">
                <a:solidFill>
                  <a:schemeClr val="tx1"/>
                </a:solidFill>
                <a:latin typeface="Calibri Light" pitchFamily="34" charset="0"/>
                <a:ea typeface="Calibri Light" pitchFamily="34" charset="0"/>
                <a:cs typeface="Calibri Light" pitchFamily="34" charset="0"/>
                <a:sym typeface="Symbol"/>
              </a:rPr>
              <a:t>The </a:t>
            </a:r>
            <a:r>
              <a:rPr lang="en-US" sz="1800" b="1" i="1" dirty="0" smtClean="0">
                <a:solidFill>
                  <a:schemeClr val="tx1"/>
                </a:solidFill>
                <a:latin typeface="Calibri Light" pitchFamily="34" charset="0"/>
                <a:ea typeface="Calibri Light" pitchFamily="34" charset="0"/>
                <a:cs typeface="Calibri Light" pitchFamily="34" charset="0"/>
                <a:sym typeface="Symbol"/>
              </a:rPr>
              <a:t>integration of MEDIAS survey into RDBFIS </a:t>
            </a:r>
            <a:r>
              <a:rPr lang="en-US" sz="1800" i="1" dirty="0" smtClean="0">
                <a:solidFill>
                  <a:schemeClr val="tx1"/>
                </a:solidFill>
                <a:latin typeface="Calibri Light" pitchFamily="34" charset="0"/>
                <a:ea typeface="Calibri Light" pitchFamily="34" charset="0"/>
                <a:cs typeface="Calibri Light" pitchFamily="34" charset="0"/>
                <a:sym typeface="Symbol"/>
              </a:rPr>
              <a:t>will be implemented with the assistance of MEDIAS chair and scientists;</a:t>
            </a:r>
          </a:p>
          <a:p>
            <a:endParaRPr lang="en-US" sz="1600" i="1" dirty="0" smtClean="0">
              <a:solidFill>
                <a:schemeClr val="tx1"/>
              </a:solidFill>
              <a:latin typeface="Calibri Light" pitchFamily="34" charset="0"/>
              <a:ea typeface="Calibri Light" pitchFamily="34" charset="0"/>
              <a:cs typeface="Calibri Light" pitchFamily="34" charset="0"/>
              <a:sym typeface="Symbol"/>
            </a:endParaRPr>
          </a:p>
          <a:p>
            <a:endParaRPr lang="en-US" i="1" dirty="0" smtClean="0">
              <a:solidFill>
                <a:srgbClr val="002060"/>
              </a:solidFill>
              <a:latin typeface="Calibri Light" pitchFamily="34" charset="0"/>
              <a:ea typeface="Calibri Light" pitchFamily="34" charset="0"/>
              <a:cs typeface="Calibri Light" pitchFamily="34" charset="0"/>
              <a:sym typeface="Symbol"/>
            </a:endParaRPr>
          </a:p>
        </p:txBody>
      </p:sp>
      <p:sp>
        <p:nvSpPr>
          <p:cNvPr id="4" name="Rectangle 3"/>
          <p:cNvSpPr/>
          <p:nvPr/>
        </p:nvSpPr>
        <p:spPr>
          <a:xfrm>
            <a:off x="0" y="0"/>
            <a:ext cx="9144000" cy="400110"/>
          </a:xfrm>
          <a:prstGeom prst="rect">
            <a:avLst/>
          </a:prstGeom>
          <a:solidFill>
            <a:schemeClr val="bg2">
              <a:lumMod val="75000"/>
            </a:schemeClr>
          </a:solidFill>
          <a:ln w="6350">
            <a:noFill/>
          </a:ln>
        </p:spPr>
        <p:txBody>
          <a:bodyPr wrap="square">
            <a:spAutoFit/>
          </a:bodyPr>
          <a:lstStyle/>
          <a:p>
            <a:pPr algn="ctr"/>
            <a:r>
              <a:rPr lang="en-US" sz="2000" b="1" dirty="0" smtClean="0">
                <a:solidFill>
                  <a:schemeClr val="bg1"/>
                </a:solidFill>
                <a:latin typeface="Calibri Light" pitchFamily="34" charset="0"/>
                <a:cs typeface="Calibri Light" pitchFamily="34" charset="0"/>
              </a:rPr>
              <a:t>Med&amp;BS RDBFIS follow up project- Activities</a:t>
            </a:r>
            <a:endParaRPr lang="en-GB" sz="2000" b="1" dirty="0" smtClean="0">
              <a:solidFill>
                <a:schemeClr val="bg1"/>
              </a:solidFill>
              <a:latin typeface="Calibri Light" pitchFamily="34" charset="0"/>
              <a:cs typeface="Calibri Light" pitchFamily="34" charset="0"/>
            </a:endParaRPr>
          </a:p>
        </p:txBody>
      </p:sp>
      <p:grpSp>
        <p:nvGrpSpPr>
          <p:cNvPr id="5" name="Group 4"/>
          <p:cNvGrpSpPr>
            <a:grpSpLocks noChangeAspect="1"/>
          </p:cNvGrpSpPr>
          <p:nvPr/>
        </p:nvGrpSpPr>
        <p:grpSpPr>
          <a:xfrm>
            <a:off x="1926650" y="6104344"/>
            <a:ext cx="4717052" cy="682242"/>
            <a:chOff x="1714480" y="571480"/>
            <a:chExt cx="6643734" cy="960904"/>
          </a:xfrm>
        </p:grpSpPr>
        <p:pic>
          <p:nvPicPr>
            <p:cNvPr id="7" name="Picture 2"/>
            <p:cNvPicPr>
              <a:picLocks noChangeAspect="1" noChangeArrowheads="1"/>
            </p:cNvPicPr>
            <p:nvPr/>
          </p:nvPicPr>
          <p:blipFill>
            <a:blip r:embed="rId2"/>
            <a:srcRect l="9376" t="24723" r="10142"/>
            <a:stretch>
              <a:fillRect/>
            </a:stretch>
          </p:blipFill>
          <p:spPr bwMode="auto">
            <a:xfrm>
              <a:off x="2940680" y="571480"/>
              <a:ext cx="5417534" cy="960904"/>
            </a:xfrm>
            <a:prstGeom prst="rect">
              <a:avLst/>
            </a:prstGeom>
            <a:noFill/>
            <a:ln w="9525">
              <a:noFill/>
              <a:miter lim="800000"/>
              <a:headEnd/>
              <a:tailEnd/>
            </a:ln>
            <a:effectLst/>
          </p:spPr>
        </p:pic>
        <p:pic>
          <p:nvPicPr>
            <p:cNvPr id="9" name="Picture 8" descr="v1.2.png"/>
            <p:cNvPicPr>
              <a:picLocks noChangeAspect="1"/>
            </p:cNvPicPr>
            <p:nvPr/>
          </p:nvPicPr>
          <p:blipFill>
            <a:blip r:embed="rId3"/>
            <a:stretch>
              <a:fillRect/>
            </a:stretch>
          </p:blipFill>
          <p:spPr>
            <a:xfrm>
              <a:off x="1714480" y="857232"/>
              <a:ext cx="1098973" cy="348319"/>
            </a:xfrm>
            <a:prstGeom prst="rect">
              <a:avLst/>
            </a:prstGeom>
          </p:spPr>
        </p:pic>
      </p:gr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8596" y="1357298"/>
            <a:ext cx="8358246" cy="4201150"/>
          </a:xfrm>
          <a:prstGeom prst="rect">
            <a:avLst/>
          </a:prstGeom>
        </p:spPr>
        <p:txBody>
          <a:bodyPr wrap="square">
            <a:spAutoFit/>
          </a:bodyPr>
          <a:lstStyle/>
          <a:p>
            <a:pPr algn="just"/>
            <a:r>
              <a:rPr lang="en-US" sz="1800" i="1" u="sng" dirty="0" smtClean="0">
                <a:solidFill>
                  <a:schemeClr val="tx1"/>
                </a:solidFill>
                <a:latin typeface="Calibri Light" pitchFamily="34" charset="0"/>
                <a:ea typeface="Calibri Light" pitchFamily="34" charset="0"/>
                <a:cs typeface="Calibri Light" pitchFamily="34" charset="0"/>
                <a:sym typeface="Symbol"/>
              </a:rPr>
              <a:t>Further development:</a:t>
            </a:r>
          </a:p>
          <a:p>
            <a:pPr algn="just"/>
            <a:endParaRPr lang="en-US" sz="1800" i="1" dirty="0" smtClean="0">
              <a:solidFill>
                <a:schemeClr val="tx1"/>
              </a:solidFill>
              <a:latin typeface="Calibri Light" pitchFamily="34" charset="0"/>
              <a:ea typeface="Calibri Light" pitchFamily="34" charset="0"/>
              <a:cs typeface="Calibri Light" pitchFamily="34" charset="0"/>
              <a:sym typeface="Symbol"/>
            </a:endParaRPr>
          </a:p>
          <a:p>
            <a:pPr algn="just">
              <a:spcAft>
                <a:spcPts val="600"/>
              </a:spcAft>
            </a:pPr>
            <a:r>
              <a:rPr lang="en-US" sz="1800" b="1" i="1" dirty="0" smtClean="0">
                <a:solidFill>
                  <a:schemeClr val="tx1"/>
                </a:solidFill>
                <a:latin typeface="Calibri Light" pitchFamily="34" charset="0"/>
                <a:ea typeface="Calibri Light" pitchFamily="34" charset="0"/>
                <a:cs typeface="Calibri Light" pitchFamily="34" charset="0"/>
                <a:sym typeface="Symbol"/>
              </a:rPr>
              <a:t>Data elaboration routines as well as data entry forms </a:t>
            </a:r>
            <a:r>
              <a:rPr lang="en-US" sz="1800" i="1" dirty="0" smtClean="0">
                <a:solidFill>
                  <a:schemeClr val="tx1"/>
                </a:solidFill>
                <a:latin typeface="Calibri Light" pitchFamily="34" charset="0"/>
                <a:ea typeface="Calibri Light" pitchFamily="34" charset="0"/>
                <a:cs typeface="Calibri Light" pitchFamily="34" charset="0"/>
                <a:sym typeface="Symbol"/>
              </a:rPr>
              <a:t>for stomach content, PETS, alien species, </a:t>
            </a:r>
            <a:r>
              <a:rPr lang="en-US" sz="1800" i="1" dirty="0" err="1" smtClean="0">
                <a:solidFill>
                  <a:schemeClr val="tx1"/>
                </a:solidFill>
                <a:latin typeface="Calibri Light" pitchFamily="34" charset="0"/>
                <a:ea typeface="Calibri Light" pitchFamily="34" charset="0"/>
                <a:cs typeface="Calibri Light" pitchFamily="34" charset="0"/>
                <a:sym typeface="Symbol"/>
              </a:rPr>
              <a:t>Eggs&amp;Larvae</a:t>
            </a:r>
            <a:r>
              <a:rPr lang="en-US" sz="1800" i="1" dirty="0" smtClean="0">
                <a:solidFill>
                  <a:schemeClr val="tx1"/>
                </a:solidFill>
                <a:latin typeface="Calibri Light" pitchFamily="34" charset="0"/>
                <a:ea typeface="Calibri Light" pitchFamily="34" charset="0"/>
                <a:cs typeface="Calibri Light" pitchFamily="34" charset="0"/>
                <a:sym typeface="Symbol"/>
              </a:rPr>
              <a:t> and recreational fisheries is foreseen to be developed;</a:t>
            </a:r>
          </a:p>
          <a:p>
            <a:pPr algn="just">
              <a:spcAft>
                <a:spcPts val="600"/>
              </a:spcAft>
            </a:pPr>
            <a:r>
              <a:rPr lang="en-US" sz="1800" b="1" i="1" dirty="0" smtClean="0">
                <a:solidFill>
                  <a:schemeClr val="tx1"/>
                </a:solidFill>
                <a:latin typeface="Calibri Light" pitchFamily="34" charset="0"/>
                <a:ea typeface="Calibri Light" pitchFamily="34" charset="0"/>
                <a:cs typeface="Calibri Light" pitchFamily="34" charset="0"/>
                <a:sym typeface="Symbol"/>
              </a:rPr>
              <a:t>Fleet analysis: </a:t>
            </a:r>
            <a:r>
              <a:rPr lang="en-US" sz="1800" i="1" dirty="0" smtClean="0">
                <a:solidFill>
                  <a:schemeClr val="tx1"/>
                </a:solidFill>
                <a:latin typeface="Calibri Light" pitchFamily="34" charset="0"/>
                <a:ea typeface="Calibri Light" pitchFamily="34" charset="0"/>
                <a:cs typeface="Calibri Light" pitchFamily="34" charset="0"/>
                <a:sym typeface="Symbol"/>
              </a:rPr>
              <a:t>Considering that: (</a:t>
            </a:r>
            <a:r>
              <a:rPr lang="en-US" sz="1800" i="1" dirty="0" err="1" smtClean="0">
                <a:solidFill>
                  <a:schemeClr val="tx1"/>
                </a:solidFill>
                <a:latin typeface="Calibri Light" pitchFamily="34" charset="0"/>
                <a:ea typeface="Calibri Light" pitchFamily="34" charset="0"/>
                <a:cs typeface="Calibri Light" pitchFamily="34" charset="0"/>
                <a:sym typeface="Symbol"/>
              </a:rPr>
              <a:t>i</a:t>
            </a:r>
            <a:r>
              <a:rPr lang="en-US" sz="1800" i="1" dirty="0" smtClean="0">
                <a:solidFill>
                  <a:schemeClr val="tx1"/>
                </a:solidFill>
                <a:latin typeface="Calibri Light" pitchFamily="34" charset="0"/>
                <a:ea typeface="Calibri Light" pitchFamily="34" charset="0"/>
                <a:cs typeface="Calibri Light" pitchFamily="34" charset="0"/>
                <a:sym typeface="Symbol"/>
              </a:rPr>
              <a:t>) several components of the application will have open access and (ii) the usefulness of disseminating information about Europe's commercial fishing fleet, a dynamic tool will be developed portraying the evolution of fleet dynamics in Europe;</a:t>
            </a:r>
          </a:p>
          <a:p>
            <a:pPr algn="just">
              <a:spcAft>
                <a:spcPts val="600"/>
              </a:spcAft>
            </a:pPr>
            <a:r>
              <a:rPr lang="en-US" sz="1800" b="1" i="1" dirty="0" smtClean="0">
                <a:solidFill>
                  <a:schemeClr val="tx1"/>
                </a:solidFill>
                <a:latin typeface="Calibri Light" pitchFamily="34" charset="0"/>
                <a:ea typeface="Calibri Light" pitchFamily="34" charset="0"/>
                <a:cs typeface="Calibri Light" pitchFamily="34" charset="0"/>
                <a:sym typeface="Symbol"/>
              </a:rPr>
              <a:t>FDI spatial checks</a:t>
            </a:r>
            <a:r>
              <a:rPr lang="en-US" sz="1800" i="1" dirty="0" smtClean="0">
                <a:solidFill>
                  <a:schemeClr val="tx1"/>
                </a:solidFill>
                <a:latin typeface="Calibri Light" pitchFamily="34" charset="0"/>
                <a:ea typeface="Calibri Light" pitchFamily="34" charset="0"/>
                <a:cs typeface="Calibri Light" pitchFamily="34" charset="0"/>
                <a:sym typeface="Symbol"/>
              </a:rPr>
              <a:t>: R routines already implemented in JRC supporting the FDI EWG works, will be incorporated into RDBFIS. Discussions have started with the developers of R routines, a meeting was held </a:t>
            </a:r>
            <a:r>
              <a:rPr lang="en-US" sz="1800" i="1" dirty="0" smtClean="0">
                <a:solidFill>
                  <a:schemeClr val="tx1"/>
                </a:solidFill>
                <a:latin typeface="Calibri Light" pitchFamily="34" charset="0"/>
                <a:ea typeface="Calibri Light" pitchFamily="34" charset="0"/>
                <a:cs typeface="Calibri Light" pitchFamily="34" charset="0"/>
                <a:sym typeface="Symbol"/>
              </a:rPr>
              <a:t>discussing </a:t>
            </a:r>
            <a:r>
              <a:rPr lang="en-US" sz="1800" i="1" dirty="0" smtClean="0">
                <a:solidFill>
                  <a:schemeClr val="tx1"/>
                </a:solidFill>
                <a:latin typeface="Calibri Light" pitchFamily="34" charset="0"/>
                <a:ea typeface="Calibri Light" pitchFamily="34" charset="0"/>
                <a:cs typeface="Calibri Light" pitchFamily="34" charset="0"/>
                <a:sym typeface="Symbol"/>
              </a:rPr>
              <a:t>technical integration issues to RDBFIS;</a:t>
            </a:r>
          </a:p>
          <a:p>
            <a:pPr algn="just">
              <a:spcAft>
                <a:spcPts val="600"/>
              </a:spcAft>
            </a:pPr>
            <a:r>
              <a:rPr lang="en-US" sz="1800" b="1" i="1" dirty="0" smtClean="0">
                <a:solidFill>
                  <a:schemeClr val="tx1"/>
                </a:solidFill>
                <a:latin typeface="Calibri Light" pitchFamily="34" charset="0"/>
                <a:ea typeface="Calibri Light" pitchFamily="34" charset="0"/>
                <a:cs typeface="Calibri Light" pitchFamily="34" charset="0"/>
                <a:sym typeface="Symbol"/>
              </a:rPr>
              <a:t>Work Plan and Annual Reports</a:t>
            </a:r>
            <a:r>
              <a:rPr lang="en-US" sz="1800" i="1" dirty="0" smtClean="0">
                <a:solidFill>
                  <a:schemeClr val="tx1"/>
                </a:solidFill>
                <a:latin typeface="Calibri Light" pitchFamily="34" charset="0"/>
                <a:ea typeface="Calibri Light" pitchFamily="34" charset="0"/>
                <a:cs typeface="Calibri Light" pitchFamily="34" charset="0"/>
                <a:sym typeface="Symbol"/>
              </a:rPr>
              <a:t>: An effort will be made to enable Member States to send the Work Plan and Annual Reports online through a web based form. Syntax and consistency checks are foreseen to be implemented;</a:t>
            </a:r>
          </a:p>
        </p:txBody>
      </p:sp>
      <p:sp>
        <p:nvSpPr>
          <p:cNvPr id="4" name="Rectangle 3"/>
          <p:cNvSpPr/>
          <p:nvPr/>
        </p:nvSpPr>
        <p:spPr>
          <a:xfrm>
            <a:off x="0" y="0"/>
            <a:ext cx="9144000" cy="400110"/>
          </a:xfrm>
          <a:prstGeom prst="rect">
            <a:avLst/>
          </a:prstGeom>
          <a:solidFill>
            <a:schemeClr val="bg2">
              <a:lumMod val="75000"/>
            </a:schemeClr>
          </a:solidFill>
          <a:ln w="6350">
            <a:noFill/>
          </a:ln>
        </p:spPr>
        <p:txBody>
          <a:bodyPr wrap="square">
            <a:spAutoFit/>
          </a:bodyPr>
          <a:lstStyle/>
          <a:p>
            <a:pPr algn="ctr"/>
            <a:r>
              <a:rPr lang="en-US" sz="2000" b="1" dirty="0" smtClean="0">
                <a:solidFill>
                  <a:schemeClr val="bg1"/>
                </a:solidFill>
                <a:latin typeface="Calibri Light" pitchFamily="34" charset="0"/>
                <a:cs typeface="Calibri Light" pitchFamily="34" charset="0"/>
              </a:rPr>
              <a:t>Med&amp;BS RDBFIS follow up project- Activities</a:t>
            </a:r>
            <a:endParaRPr lang="en-GB" sz="2000" b="1" dirty="0" smtClean="0">
              <a:solidFill>
                <a:schemeClr val="bg1"/>
              </a:solidFill>
              <a:latin typeface="Calibri Light" pitchFamily="34" charset="0"/>
              <a:cs typeface="Calibri Light" pitchFamily="34" charset="0"/>
            </a:endParaRPr>
          </a:p>
        </p:txBody>
      </p:sp>
      <p:grpSp>
        <p:nvGrpSpPr>
          <p:cNvPr id="5" name="Group 4"/>
          <p:cNvGrpSpPr>
            <a:grpSpLocks noChangeAspect="1"/>
          </p:cNvGrpSpPr>
          <p:nvPr/>
        </p:nvGrpSpPr>
        <p:grpSpPr>
          <a:xfrm>
            <a:off x="1926650" y="6104344"/>
            <a:ext cx="4717052" cy="682242"/>
            <a:chOff x="1714480" y="571480"/>
            <a:chExt cx="6643734" cy="960904"/>
          </a:xfrm>
        </p:grpSpPr>
        <p:pic>
          <p:nvPicPr>
            <p:cNvPr id="7" name="Picture 2"/>
            <p:cNvPicPr>
              <a:picLocks noChangeAspect="1" noChangeArrowheads="1"/>
            </p:cNvPicPr>
            <p:nvPr/>
          </p:nvPicPr>
          <p:blipFill>
            <a:blip r:embed="rId2"/>
            <a:srcRect l="9376" t="24723" r="10142"/>
            <a:stretch>
              <a:fillRect/>
            </a:stretch>
          </p:blipFill>
          <p:spPr bwMode="auto">
            <a:xfrm>
              <a:off x="2940680" y="571480"/>
              <a:ext cx="5417534" cy="960904"/>
            </a:xfrm>
            <a:prstGeom prst="rect">
              <a:avLst/>
            </a:prstGeom>
            <a:noFill/>
            <a:ln w="9525">
              <a:noFill/>
              <a:miter lim="800000"/>
              <a:headEnd/>
              <a:tailEnd/>
            </a:ln>
            <a:effectLst/>
          </p:spPr>
        </p:pic>
        <p:pic>
          <p:nvPicPr>
            <p:cNvPr id="9" name="Picture 8" descr="v1.2.png"/>
            <p:cNvPicPr>
              <a:picLocks noChangeAspect="1"/>
            </p:cNvPicPr>
            <p:nvPr/>
          </p:nvPicPr>
          <p:blipFill>
            <a:blip r:embed="rId3"/>
            <a:stretch>
              <a:fillRect/>
            </a:stretch>
          </p:blipFill>
          <p:spPr>
            <a:xfrm>
              <a:off x="1714480" y="857232"/>
              <a:ext cx="1098973" cy="348319"/>
            </a:xfrm>
            <a:prstGeom prst="rect">
              <a:avLst/>
            </a:prstGeom>
          </p:spPr>
        </p:pic>
      </p:gr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428596" y="1360119"/>
            <a:ext cx="8358246" cy="3354765"/>
          </a:xfrm>
          <a:prstGeom prst="rect">
            <a:avLst/>
          </a:prstGeom>
        </p:spPr>
        <p:txBody>
          <a:bodyPr wrap="square">
            <a:spAutoFit/>
          </a:bodyPr>
          <a:lstStyle/>
          <a:p>
            <a:r>
              <a:rPr lang="en-US" sz="1800" i="1" u="sng" dirty="0" smtClean="0">
                <a:solidFill>
                  <a:schemeClr val="tx1"/>
                </a:solidFill>
                <a:latin typeface="Calibri Light" pitchFamily="34" charset="0"/>
                <a:ea typeface="Calibri Light" pitchFamily="34" charset="0"/>
                <a:cs typeface="Calibri Light" pitchFamily="34" charset="0"/>
                <a:sym typeface="Symbol"/>
              </a:rPr>
              <a:t>Further development:</a:t>
            </a:r>
          </a:p>
          <a:p>
            <a:endParaRPr lang="en-US" sz="1800" i="1" u="sng" dirty="0" smtClean="0">
              <a:solidFill>
                <a:schemeClr val="tx1"/>
              </a:solidFill>
              <a:latin typeface="Calibri Light" pitchFamily="34" charset="0"/>
              <a:ea typeface="Calibri Light" pitchFamily="34" charset="0"/>
              <a:cs typeface="Calibri Light" pitchFamily="34" charset="0"/>
              <a:sym typeface="Symbol"/>
            </a:endParaRPr>
          </a:p>
          <a:p>
            <a:r>
              <a:rPr lang="en-US" sz="1800" b="1" i="1" dirty="0" smtClean="0">
                <a:solidFill>
                  <a:schemeClr val="tx1"/>
                </a:solidFill>
                <a:latin typeface="Calibri Light" pitchFamily="34" charset="0"/>
                <a:ea typeface="Calibri Light" pitchFamily="34" charset="0"/>
                <a:cs typeface="Calibri Light" pitchFamily="34" charset="0"/>
                <a:sym typeface="Symbol"/>
              </a:rPr>
              <a:t>Integration of fleet economic data</a:t>
            </a:r>
            <a:r>
              <a:rPr lang="en-US" sz="1800" i="1" dirty="0" smtClean="0">
                <a:solidFill>
                  <a:schemeClr val="tx1"/>
                </a:solidFill>
                <a:latin typeface="Calibri Light" pitchFamily="34" charset="0"/>
                <a:ea typeface="Calibri Light" pitchFamily="34" charset="0"/>
                <a:cs typeface="Calibri Light" pitchFamily="34" charset="0"/>
                <a:sym typeface="Symbol"/>
              </a:rPr>
              <a:t>;</a:t>
            </a:r>
          </a:p>
          <a:p>
            <a:endParaRPr lang="en-US" sz="1800" i="1" dirty="0" smtClean="0">
              <a:solidFill>
                <a:schemeClr val="tx1"/>
              </a:solidFill>
              <a:latin typeface="Calibri Light" pitchFamily="34" charset="0"/>
              <a:ea typeface="Calibri Light" pitchFamily="34" charset="0"/>
              <a:cs typeface="Calibri Light" pitchFamily="34" charset="0"/>
              <a:sym typeface="Symbol"/>
            </a:endParaRPr>
          </a:p>
          <a:p>
            <a:r>
              <a:rPr lang="en-US" sz="1800" dirty="0" smtClean="0">
                <a:latin typeface="Calibri Light" pitchFamily="34" charset="0"/>
                <a:ea typeface="Calibri Light" pitchFamily="34" charset="0"/>
                <a:cs typeface="Calibri Light" pitchFamily="34" charset="0"/>
              </a:rPr>
              <a:t>The goal is to include as much as possible information collected in the FW of DCF into RDBFIS.</a:t>
            </a:r>
          </a:p>
          <a:p>
            <a:endParaRPr lang="en-US" sz="1800" dirty="0" smtClean="0">
              <a:latin typeface="Calibri Light" pitchFamily="34" charset="0"/>
              <a:ea typeface="Calibri Light" pitchFamily="34" charset="0"/>
              <a:cs typeface="Calibri Light" pitchFamily="34" charset="0"/>
            </a:endParaRPr>
          </a:p>
          <a:p>
            <a:pPr algn="just"/>
            <a:r>
              <a:rPr lang="en-US" sz="1800" dirty="0" smtClean="0">
                <a:latin typeface="Calibri Light" pitchFamily="34" charset="0"/>
                <a:ea typeface="Calibri Light" pitchFamily="34" charset="0"/>
                <a:cs typeface="Calibri Light" pitchFamily="34" charset="0"/>
              </a:rPr>
              <a:t>One of the advantage of including fleet economic data into RDBFIS is that quality checking and processing routines could be performed on the DCF data submitted in four datacalls (FDI, Med&amp;BS, ECON, GFCM/DCRF) with the aim to decrease discrepancies.</a:t>
            </a:r>
            <a:endParaRPr lang="el-GR" sz="1800" dirty="0" smtClean="0">
              <a:latin typeface="Calibri Light" pitchFamily="34" charset="0"/>
              <a:ea typeface="Calibri Light" pitchFamily="34" charset="0"/>
              <a:cs typeface="Calibri Light" pitchFamily="34" charset="0"/>
            </a:endParaRPr>
          </a:p>
          <a:p>
            <a:endParaRPr lang="en-US" sz="1600" i="1" dirty="0" smtClean="0">
              <a:solidFill>
                <a:schemeClr val="tx1"/>
              </a:solidFill>
              <a:latin typeface="Calibri Light" pitchFamily="34" charset="0"/>
              <a:ea typeface="Calibri Light" pitchFamily="34" charset="0"/>
              <a:cs typeface="Calibri Light" pitchFamily="34" charset="0"/>
              <a:sym typeface="Symbol"/>
            </a:endParaRPr>
          </a:p>
          <a:p>
            <a:r>
              <a:rPr lang="en-US" sz="1600" i="1" dirty="0" smtClean="0">
                <a:solidFill>
                  <a:schemeClr val="tx1"/>
                </a:solidFill>
                <a:latin typeface="Calibri Light" pitchFamily="34" charset="0"/>
                <a:ea typeface="Calibri Light" pitchFamily="34" charset="0"/>
                <a:cs typeface="Calibri Light" pitchFamily="34" charset="0"/>
                <a:sym typeface="Symbol"/>
              </a:rPr>
              <a:t> </a:t>
            </a:r>
          </a:p>
        </p:txBody>
      </p:sp>
      <p:sp>
        <p:nvSpPr>
          <p:cNvPr id="4" name="Rectangle 3"/>
          <p:cNvSpPr/>
          <p:nvPr/>
        </p:nvSpPr>
        <p:spPr>
          <a:xfrm>
            <a:off x="0" y="0"/>
            <a:ext cx="9144000" cy="400110"/>
          </a:xfrm>
          <a:prstGeom prst="rect">
            <a:avLst/>
          </a:prstGeom>
          <a:solidFill>
            <a:schemeClr val="bg2">
              <a:lumMod val="75000"/>
            </a:schemeClr>
          </a:solidFill>
          <a:ln w="6350">
            <a:noFill/>
          </a:ln>
        </p:spPr>
        <p:txBody>
          <a:bodyPr wrap="square">
            <a:spAutoFit/>
          </a:bodyPr>
          <a:lstStyle/>
          <a:p>
            <a:pPr algn="ctr"/>
            <a:r>
              <a:rPr lang="en-US" sz="2000" b="1" dirty="0" smtClean="0">
                <a:solidFill>
                  <a:schemeClr val="bg1"/>
                </a:solidFill>
                <a:latin typeface="Calibri Light" pitchFamily="34" charset="0"/>
                <a:cs typeface="Calibri Light" pitchFamily="34" charset="0"/>
              </a:rPr>
              <a:t>Med&amp;BS RDBFIS follow up project- Activities</a:t>
            </a:r>
            <a:endParaRPr lang="en-GB" sz="2000" b="1" dirty="0" smtClean="0">
              <a:solidFill>
                <a:schemeClr val="bg1"/>
              </a:solidFill>
              <a:latin typeface="Calibri Light" pitchFamily="34" charset="0"/>
              <a:cs typeface="Calibri Light" pitchFamily="34" charset="0"/>
            </a:endParaRPr>
          </a:p>
        </p:txBody>
      </p:sp>
      <p:grpSp>
        <p:nvGrpSpPr>
          <p:cNvPr id="5" name="Group 4"/>
          <p:cNvGrpSpPr>
            <a:grpSpLocks noChangeAspect="1"/>
          </p:cNvGrpSpPr>
          <p:nvPr/>
        </p:nvGrpSpPr>
        <p:grpSpPr>
          <a:xfrm>
            <a:off x="1926650" y="6104344"/>
            <a:ext cx="4717052" cy="682242"/>
            <a:chOff x="1714480" y="571480"/>
            <a:chExt cx="6643734" cy="960904"/>
          </a:xfrm>
        </p:grpSpPr>
        <p:pic>
          <p:nvPicPr>
            <p:cNvPr id="8" name="Picture 2"/>
            <p:cNvPicPr>
              <a:picLocks noChangeAspect="1" noChangeArrowheads="1"/>
            </p:cNvPicPr>
            <p:nvPr/>
          </p:nvPicPr>
          <p:blipFill>
            <a:blip r:embed="rId2"/>
            <a:srcRect l="9376" t="24723" r="10142"/>
            <a:stretch>
              <a:fillRect/>
            </a:stretch>
          </p:blipFill>
          <p:spPr bwMode="auto">
            <a:xfrm>
              <a:off x="2940680" y="571480"/>
              <a:ext cx="5417534" cy="960904"/>
            </a:xfrm>
            <a:prstGeom prst="rect">
              <a:avLst/>
            </a:prstGeom>
            <a:noFill/>
            <a:ln w="9525">
              <a:noFill/>
              <a:miter lim="800000"/>
              <a:headEnd/>
              <a:tailEnd/>
            </a:ln>
            <a:effectLst/>
          </p:spPr>
        </p:pic>
        <p:pic>
          <p:nvPicPr>
            <p:cNvPr id="9" name="Picture 8" descr="v1.2.png"/>
            <p:cNvPicPr>
              <a:picLocks noChangeAspect="1"/>
            </p:cNvPicPr>
            <p:nvPr/>
          </p:nvPicPr>
          <p:blipFill>
            <a:blip r:embed="rId3"/>
            <a:stretch>
              <a:fillRect/>
            </a:stretch>
          </p:blipFill>
          <p:spPr>
            <a:xfrm>
              <a:off x="1714480" y="857232"/>
              <a:ext cx="1098973" cy="348319"/>
            </a:xfrm>
            <a:prstGeom prst="rect">
              <a:avLst/>
            </a:prstGeom>
          </p:spPr>
        </p:pic>
      </p:gr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12BFFF7266AC244A49DE9F5DCA240BC" ma:contentTypeVersion="11" ma:contentTypeDescription="Create a new document." ma:contentTypeScope="" ma:versionID="33c3b60f0ad7b96c1cc42120f6ef5534">
  <xsd:schema xmlns:xsd="http://www.w3.org/2001/XMLSchema" xmlns:xs="http://www.w3.org/2001/XMLSchema" xmlns:p="http://schemas.microsoft.com/office/2006/metadata/properties" xmlns:ns2="5cd3fa5a-9be5-4a3e-93ee-3ed4abf94e62" xmlns:ns3="1142d928-f7e1-4dad-be17-917fb3789665" targetNamespace="http://schemas.microsoft.com/office/2006/metadata/properties" ma:root="true" ma:fieldsID="8c594759eccc904a1b514858ce428d18" ns2:_="" ns3:_="">
    <xsd:import namespace="5cd3fa5a-9be5-4a3e-93ee-3ed4abf94e62"/>
    <xsd:import namespace="1142d928-f7e1-4dad-be17-917fb3789665"/>
    <xsd:element name="properties">
      <xsd:complexType>
        <xsd:sequence>
          <xsd:element name="documentManagement">
            <xsd:complexType>
              <xsd:all>
                <xsd:element ref="ns2:Responsible" minOccurs="0"/>
                <xsd:element ref="ns2:Deliv_x002e_Date" minOccurs="0"/>
                <xsd:element ref="ns2:MediaServiceMetadata" minOccurs="0"/>
                <xsd:element ref="ns2:MediaServiceFastMetadata" minOccurs="0"/>
                <xsd:element ref="ns2:MediaServiceAutoTags" minOccurs="0"/>
                <xsd:element ref="ns2:MediaServiceGenerationTime" minOccurs="0"/>
                <xsd:element ref="ns2:MediaServiceEventHashCode" minOccurs="0"/>
                <xsd:element ref="ns3:SharedWithUsers" minOccurs="0"/>
                <xsd:element ref="ns3:SharedWithDetails" minOccurs="0"/>
                <xsd:element ref="ns2:MediaServiceAutoKeyPoints" minOccurs="0"/>
                <xsd:element ref="ns2: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cd3fa5a-9be5-4a3e-93ee-3ed4abf94e62" elementFormDefault="qualified">
    <xsd:import namespace="http://schemas.microsoft.com/office/2006/documentManagement/types"/>
    <xsd:import namespace="http://schemas.microsoft.com/office/infopath/2007/PartnerControls"/>
    <xsd:element name="Responsible" ma:index="8" nillable="true" ma:displayName="Responsible" ma:format="Dropdown" ma:internalName="Responsible">
      <xsd:simpleType>
        <xsd:restriction base="dms:Text">
          <xsd:maxLength value="255"/>
        </xsd:restriction>
      </xsd:simpleType>
    </xsd:element>
    <xsd:element name="Deliv_x002e_Date" ma:index="9" nillable="true" ma:displayName="Deliv. Date" ma:format="Dropdown" ma:internalName="Deliv_x002e_Date">
      <xsd:simpleType>
        <xsd:restriction base="dms:Text">
          <xsd:maxLength value="255"/>
        </xsd:restriction>
      </xsd:simpleType>
    </xsd:element>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AutoTags" ma:index="12" nillable="true" ma:displayName="Tags" ma:internalName="MediaServiceAutoTags"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1142d928-f7e1-4dad-be17-917fb3789665" elementFormDefault="qualified">
    <xsd:import namespace="http://schemas.microsoft.com/office/2006/documentManagement/types"/>
    <xsd:import namespace="http://schemas.microsoft.com/office/infopath/2007/PartnerControls"/>
    <xsd:element name="SharedWithUsers" ma:index="15"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6"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Deliv_x002e_Date xmlns="5cd3fa5a-9be5-4a3e-93ee-3ed4abf94e62" xsi:nil="true"/>
    <Responsible xmlns="5cd3fa5a-9be5-4a3e-93ee-3ed4abf94e62" xsi:nil="true"/>
  </documentManagement>
</p:properties>
</file>

<file path=customXml/itemProps1.xml><?xml version="1.0" encoding="utf-8"?>
<ds:datastoreItem xmlns:ds="http://schemas.openxmlformats.org/officeDocument/2006/customXml" ds:itemID="{9D60AE2A-EBA3-459D-988A-DE4E5DC5DD9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cd3fa5a-9be5-4a3e-93ee-3ed4abf94e62"/>
    <ds:schemaRef ds:uri="1142d928-f7e1-4dad-be17-917fb378966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9687C5C-8DA6-4ECA-8269-B40E12132E63}">
  <ds:schemaRefs>
    <ds:schemaRef ds:uri="http://schemas.microsoft.com/sharepoint/v3/contenttype/forms"/>
  </ds:schemaRefs>
</ds:datastoreItem>
</file>

<file path=customXml/itemProps3.xml><?xml version="1.0" encoding="utf-8"?>
<ds:datastoreItem xmlns:ds="http://schemas.openxmlformats.org/officeDocument/2006/customXml" ds:itemID="{F4E03F0A-D01B-46E1-B341-2517BAA330B3}">
  <ds:schemaRefs>
    <ds:schemaRef ds:uri="http://schemas.microsoft.com/office/2006/metadata/properties"/>
    <ds:schemaRef ds:uri="http://schemas.microsoft.com/office/infopath/2007/PartnerControls"/>
    <ds:schemaRef ds:uri="5cd3fa5a-9be5-4a3e-93ee-3ed4abf94e62"/>
  </ds:schemaRefs>
</ds:datastoreItem>
</file>

<file path=docProps/app.xml><?xml version="1.0" encoding="utf-8"?>
<Properties xmlns="http://schemas.openxmlformats.org/officeDocument/2006/extended-properties" xmlns:vt="http://schemas.openxmlformats.org/officeDocument/2006/docPropsVTypes">
  <TotalTime>16035</TotalTime>
  <Words>1622</Words>
  <PresentationFormat>On-screen Show (4:3)</PresentationFormat>
  <Paragraphs>128</Paragraphs>
  <Slides>11</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Calibri</vt:lpstr>
      <vt:lpstr>Calibri Light</vt:lpstr>
      <vt:lpstr>Symbol</vt:lpstr>
      <vt:lpstr>Times New Roman</vt:lpstr>
      <vt:lpstr>Wingdings</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stefanos</dc:creator>
  <cp:lastModifiedBy>Stefanos Kavadas</cp:lastModifiedBy>
  <cp:revision>2085</cp:revision>
  <dcterms:modified xsi:type="dcterms:W3CDTF">2023-09-26T12:44:16Z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0x010100C12BFFF7266AC244A49DE9F5DCA240BC</vt:lpwstr>
  </property>
</Properties>
</file>